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18" r:id="rId2"/>
    <p:sldId id="422" r:id="rId3"/>
    <p:sldId id="433" r:id="rId4"/>
    <p:sldId id="432" r:id="rId5"/>
    <p:sldId id="448" r:id="rId6"/>
    <p:sldId id="446" r:id="rId7"/>
    <p:sldId id="424" r:id="rId8"/>
    <p:sldId id="436" r:id="rId9"/>
    <p:sldId id="271" r:id="rId10"/>
    <p:sldId id="272" r:id="rId11"/>
    <p:sldId id="278" r:id="rId12"/>
    <p:sldId id="454" r:id="rId13"/>
    <p:sldId id="437" r:id="rId14"/>
    <p:sldId id="438" r:id="rId15"/>
    <p:sldId id="439" r:id="rId16"/>
    <p:sldId id="440" r:id="rId17"/>
    <p:sldId id="441" r:id="rId18"/>
    <p:sldId id="442" r:id="rId19"/>
    <p:sldId id="445" r:id="rId20"/>
    <p:sldId id="447" r:id="rId21"/>
    <p:sldId id="449" r:id="rId22"/>
    <p:sldId id="453" r:id="rId23"/>
    <p:sldId id="455" r:id="rId24"/>
    <p:sldId id="456" r:id="rId25"/>
    <p:sldId id="450" r:id="rId26"/>
    <p:sldId id="451" r:id="rId27"/>
  </p:sldIdLst>
  <p:sldSz cx="18288000" cy="10288588"/>
  <p:notesSz cx="6858000" cy="9144000"/>
  <p:defaultTextStyle>
    <a:defPPr>
      <a:defRPr lang="en-US"/>
    </a:defPPr>
    <a:lvl1pPr marL="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64182EB-F3CE-4170-A27F-818E7E50332E}">
          <p14:sldIdLst>
            <p14:sldId id="418"/>
            <p14:sldId id="422"/>
            <p14:sldId id="433"/>
            <p14:sldId id="432"/>
            <p14:sldId id="448"/>
            <p14:sldId id="446"/>
            <p14:sldId id="424"/>
            <p14:sldId id="436"/>
            <p14:sldId id="271"/>
            <p14:sldId id="272"/>
            <p14:sldId id="278"/>
            <p14:sldId id="454"/>
            <p14:sldId id="437"/>
            <p14:sldId id="438"/>
            <p14:sldId id="439"/>
            <p14:sldId id="440"/>
            <p14:sldId id="441"/>
            <p14:sldId id="442"/>
            <p14:sldId id="445"/>
            <p14:sldId id="447"/>
            <p14:sldId id="449"/>
            <p14:sldId id="453"/>
            <p14:sldId id="455"/>
            <p14:sldId id="456"/>
            <p14:sldId id="450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1" orient="horz" pos="5395" userDrawn="1">
          <p15:clr>
            <a:srgbClr val="A4A3A4"/>
          </p15:clr>
        </p15:guide>
        <p15:guide id="15" orient="horz" pos="2084" userDrawn="1">
          <p15:clr>
            <a:srgbClr val="A4A3A4"/>
          </p15:clr>
        </p15:guide>
        <p15:guide id="21" pos="544" userDrawn="1">
          <p15:clr>
            <a:srgbClr val="A4A3A4"/>
          </p15:clr>
        </p15:guide>
        <p15:guide id="22" pos="10972" userDrawn="1">
          <p15:clr>
            <a:srgbClr val="A4A3A4"/>
          </p15:clr>
        </p15:guide>
        <p15:guide id="23" orient="horz" pos="5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  <a:srgbClr val="F2F2F2"/>
    <a:srgbClr val="BCBCBC"/>
    <a:srgbClr val="999999"/>
    <a:srgbClr val="4F4F4F"/>
    <a:srgbClr val="333333"/>
    <a:srgbClr val="FFFFFF"/>
    <a:srgbClr val="000000"/>
    <a:srgbClr val="FDC9C4"/>
    <a:srgbClr val="29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20CF2-F1CB-4AE4-91FD-F59D7F51F55F}" v="2" dt="2025-10-15T15:28:47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0999" autoAdjust="0"/>
  </p:normalViewPr>
  <p:slideViewPr>
    <p:cSldViewPr snapToGrid="0" snapToObjects="1">
      <p:cViewPr varScale="1">
        <p:scale>
          <a:sx n="42" d="100"/>
          <a:sy n="42" d="100"/>
        </p:scale>
        <p:origin x="1426" y="62"/>
      </p:cViewPr>
      <p:guideLst>
        <p:guide orient="horz" pos="5395"/>
        <p:guide orient="horz" pos="2084"/>
        <p:guide pos="544"/>
        <p:guide pos="10972"/>
        <p:guide orient="horz"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68C1-94C5-D54A-96E9-C1429FDF5B8B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7419-D722-2343-8BDB-E438D5E5B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0E7-8A7E-5644-BBF8-5ECAA86576C7}" type="datetimeFigureOut">
              <a:rPr lang="de-AT"/>
              <a:t>15.10.2025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F907-4EA1-8B4A-A123-2F634F0A3CEB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82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5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DD06-E3CC-C5C4-49A1-9723667AB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0B2B0-2EE9-6F40-619D-F18410104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3D25E-10A1-0667-3BBB-B2D7DF38C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EBE39-28D4-2F51-DB1C-4A52F7D8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8889B-6A23-9157-B53F-42CC2555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849A0-6623-0893-5B4D-9013F2975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6B24A-7708-84AD-DA85-2C2B34DC1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127A4-C977-2397-89E4-EA0E2C6BF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1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14C1E-0F3F-C248-7C90-DF1C43B43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1BE9C-CA69-2DED-6099-D735025D5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56E754-CCF7-222F-7F27-B6BC2FBF8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3E8F7-0213-D90C-ACF9-14E37038F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1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2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4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E4BB7-E130-9B3C-F530-99295D13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331FE1-81F6-FC9F-1968-799E75616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420C4-3E33-BABF-3952-7841C45DB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038E-2F36-CDE8-D279-AA5506F42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reframe of a person's head&#10;&#10;Description automatically generated">
            <a:extLst>
              <a:ext uri="{FF2B5EF4-FFF2-40B4-BE49-F238E27FC236}">
                <a16:creationId xmlns:a16="http://schemas.microsoft.com/office/drawing/2014/main" id="{AE1A5289-5667-1EC8-5CD9-EE97ED730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494"/>
            <a:ext cx="18287999" cy="10286999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793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152CDA-6D8D-F97F-37AC-388C15ABD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"/>
            <a:ext cx="18402300" cy="10288588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415338" y="3754905"/>
            <a:ext cx="9014362" cy="2106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415336" y="5861297"/>
            <a:ext cx="9014362" cy="812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Subheadline</a:t>
            </a:r>
            <a:endParaRPr lang="en-GB" dirty="0"/>
          </a:p>
        </p:txBody>
      </p: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750CD8A1-0ABA-AC2A-C0F7-A521A369B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4913" y="813706"/>
            <a:ext cx="4144785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19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 &amp; Image R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08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9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8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8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1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50433">
              <a:lnSpc>
                <a:spcPts val="1787"/>
              </a:lnSpc>
            </a:pPr>
            <a:endParaRPr lang="en-US" spc="-33" dirty="0"/>
          </a:p>
        </p:txBody>
      </p:sp>
    </p:spTree>
    <p:extLst>
      <p:ext uri="{BB962C8B-B14F-4D97-AF65-F5344CB8AC3E}">
        <p14:creationId xmlns:p14="http://schemas.microsoft.com/office/powerpoint/2010/main" val="188233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24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21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50433">
              <a:lnSpc>
                <a:spcPts val="1787"/>
              </a:lnSpc>
            </a:pPr>
            <a:fld id="{81D60167-4931-47E6-BA6A-407CBD079E47}" type="slidenum">
              <a:rPr lang="en-US" spc="-33" smtClean="0"/>
              <a:pPr marL="50433">
                <a:lnSpc>
                  <a:spcPts val="1787"/>
                </a:lnSpc>
              </a:pPr>
              <a:t>‹#›</a:t>
            </a:fld>
            <a:endParaRPr lang="en-US" spc="-33" dirty="0"/>
          </a:p>
        </p:txBody>
      </p:sp>
    </p:spTree>
    <p:extLst>
      <p:ext uri="{BB962C8B-B14F-4D97-AF65-F5344CB8AC3E}">
        <p14:creationId xmlns:p14="http://schemas.microsoft.com/office/powerpoint/2010/main" val="27155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aft / HL &amp; Text &amp;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48A0960-BB0A-C1AA-6BE2-292846A37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3681075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455AAB-17D0-79DA-5FD0-74D3FAB2C5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3681827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37189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61DA31B-AF87-E862-2262-E15BD120C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"/>
            <a:ext cx="18289412" cy="10287794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2" y="9448809"/>
            <a:ext cx="16574251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‹#›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76C66DC-1434-4EBC-876D-89413B7F1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9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 marL="717550" indent="-349250" defTabSz="720000">
              <a:buClr>
                <a:schemeClr val="accent5">
                  <a:lumMod val="9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accent5">
                  <a:lumMod val="9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accent5">
                  <a:lumMod val="9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accent5">
                  <a:lumMod val="9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5296552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9606" y="2791524"/>
            <a:ext cx="5296551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05390" y="2791524"/>
            <a:ext cx="5332464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BC7F939-B2B3-F37D-0651-359C16148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 marL="717550" indent="-34925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B17CED7-E4B6-9047-DA37-3304607E29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1pPr>
            <a:lvl2pPr marL="717550" indent="-349250" defTabSz="720000">
              <a:buClr>
                <a:schemeClr val="accent5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accent5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accent5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accent5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96433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aft / HL &amp; Text  &amp; Image Righ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5106649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711200" indent="-3429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E5A8D-6631-07E0-B72D-C99781D48E42}"/>
              </a:ext>
            </a:extLst>
          </p:cNvPr>
          <p:cNvSpPr txBox="1">
            <a:spLocks/>
          </p:cNvSpPr>
          <p:nvPr userDrawn="1"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bg2"/>
                </a:solidFill>
                <a:latin typeface="Verdana"/>
                <a:cs typeface="Verdana"/>
              </a:rPr>
              <a:pPr algn="r"/>
              <a:t>‹#›</a:t>
            </a:fld>
            <a:endParaRPr lang="en-US" sz="12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343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raft / HL &amp; Text  &amp; Image Right"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5106649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711200" indent="-3429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0E65-3497-DAE1-41BC-0F88E8D60C52}"/>
              </a:ext>
            </a:extLst>
          </p:cNvPr>
          <p:cNvSpPr txBox="1">
            <a:spLocks/>
          </p:cNvSpPr>
          <p:nvPr userDrawn="1"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bg2"/>
                </a:solidFill>
                <a:latin typeface="Verdana"/>
                <a:cs typeface="Verdana"/>
              </a:rPr>
              <a:pPr algn="r"/>
              <a:t>‹#›</a:t>
            </a:fld>
            <a:endParaRPr lang="en-US" sz="12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718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9582282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958228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‹#›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958426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79667" y="-2"/>
            <a:ext cx="7408332" cy="10288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CA9FE1-0689-A397-1804-715796312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9582282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9616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‹#›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603" y="2792495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Bildplatzhalter 2" descr="Place image here&#10;">
            <a:extLst>
              <a:ext uri="{FF2B5EF4-FFF2-40B4-BE49-F238E27FC236}">
                <a16:creationId xmlns:a16="http://schemas.microsoft.com/office/drawing/2014/main" id="{4FA143B5-F527-7B45-2E5E-E18F8718B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600" y="4975359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Bildplatzhalter 2" descr="Place image here&#10;">
            <a:extLst>
              <a:ext uri="{FF2B5EF4-FFF2-40B4-BE49-F238E27FC236}">
                <a16:creationId xmlns:a16="http://schemas.microsoft.com/office/drawing/2014/main" id="{F72675BE-FF2C-FD0B-FCAC-0C806F79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065" y="7163490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0E63F8DD-A2D5-CF11-D45D-E9E327BA2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9458" y="2792493"/>
            <a:ext cx="1261493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5">
                  <a:lumMod val="50000"/>
                </a:schemeClr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21895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 in Box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8658224" y="1157288"/>
            <a:ext cx="8101013" cy="6469063"/>
          </a:xfrm>
          <a:prstGeom prst="rect">
            <a:avLst/>
          </a:prstGeom>
          <a:solidFill>
            <a:schemeClr val="accent5">
              <a:lumMod val="25000"/>
              <a:alpha val="50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58222" y="1157288"/>
            <a:ext cx="8101013" cy="6469063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accent5">
              <a:lumMod val="90000"/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accent5">
                <a:lumMod val="50000"/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63830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670" r:id="rId3"/>
    <p:sldLayoutId id="2147483751" r:id="rId4"/>
    <p:sldLayoutId id="2147483778" r:id="rId5"/>
    <p:sldLayoutId id="2147483779" r:id="rId6"/>
    <p:sldLayoutId id="2147483761" r:id="rId7"/>
    <p:sldLayoutId id="2147483750" r:id="rId8"/>
    <p:sldLayoutId id="2147483773" r:id="rId9"/>
    <p:sldLayoutId id="2147483776" r:id="rId10"/>
    <p:sldLayoutId id="2147483772" r:id="rId11"/>
    <p:sldLayoutId id="2147483762" r:id="rId12"/>
    <p:sldLayoutId id="2147483760" r:id="rId13"/>
    <p:sldLayoutId id="2147483664" r:id="rId14"/>
    <p:sldLayoutId id="2147483731" r:id="rId15"/>
    <p:sldLayoutId id="2147483782" r:id="rId16"/>
    <p:sldLayoutId id="2147483783" r:id="rId1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Verdana"/>
          <a:ea typeface="+mj-ea"/>
          <a:cs typeface="Verdana"/>
        </a:defRPr>
      </a:lvl1pPr>
    </p:titleStyle>
    <p:bodyStyle>
      <a:lvl1pPr marL="355600" indent="-3302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17550" indent="-3492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79500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365126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800226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3B1F-2B85-D975-A2EF-376E3009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915325"/>
            <a:ext cx="16566100" cy="2106391"/>
          </a:xfrm>
        </p:spPr>
        <p:txBody>
          <a:bodyPr>
            <a:normAutofit/>
          </a:bodyPr>
          <a:lstStyle/>
          <a:p>
            <a:r>
              <a:rPr lang="en-US" dirty="0"/>
              <a:t>A Prosecutor’s Perspective on Combating Online Child Exploitation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6D963-A1EF-F4CE-5D71-50840AA07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87" y="6021717"/>
            <a:ext cx="16567150" cy="22082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 November 2025 </a:t>
            </a:r>
          </a:p>
          <a:p>
            <a:pPr>
              <a:spcAft>
                <a:spcPts val="600"/>
              </a:spcAft>
            </a:pPr>
            <a:r>
              <a:rPr lang="en-US" dirty="0"/>
              <a:t>Kristi O’Malley, U.S. Department of Justice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9416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059" y="2941325"/>
            <a:ext cx="11135883" cy="57545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2650" y="1619394"/>
            <a:ext cx="6542700" cy="630831"/>
          </a:xfrm>
          <a:prstGeom prst="rect">
            <a:avLst/>
          </a:prstGeom>
        </p:spPr>
        <p:txBody>
          <a:bodyPr vert="horz" wrap="square" lIns="0" tIns="15130" rIns="0" bIns="0" rtlCol="0">
            <a:spAutoFit/>
          </a:bodyPr>
          <a:lstStyle/>
          <a:p>
            <a:pPr marL="16811" algn="ctr">
              <a:lnSpc>
                <a:spcPct val="100000"/>
              </a:lnSpc>
              <a:spcBef>
                <a:spcPts val="119"/>
              </a:spcBef>
            </a:pPr>
            <a:r>
              <a:rPr lang="en-US" sz="4000" b="1" spc="-13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Sextortion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F3D416-1963-3CAB-BC4A-12F9E80367B8}"/>
              </a:ext>
            </a:extLst>
          </p:cNvPr>
          <p:cNvSpPr txBox="1">
            <a:spLocks/>
          </p:cNvSpPr>
          <p:nvPr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10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F58D1E-7156-2486-B9F0-87DE49263AAF}"/>
              </a:ext>
            </a:extLst>
          </p:cNvPr>
          <p:cNvSpPr txBox="1">
            <a:spLocks/>
          </p:cNvSpPr>
          <p:nvPr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11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BCCA90FD-65D2-590B-661A-9C8F1DBEA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16" y="912258"/>
            <a:ext cx="12836768" cy="84640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3AF29-AC4B-D14A-AC1E-53AE0230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07B1AE-15C5-9938-1EF4-F9FF456E80C5}"/>
              </a:ext>
            </a:extLst>
          </p:cNvPr>
          <p:cNvSpPr txBox="1">
            <a:spLocks/>
          </p:cNvSpPr>
          <p:nvPr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12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332E2-5E16-7091-477F-CC88BE8C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5" y="836303"/>
            <a:ext cx="8962397" cy="4307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1A14D-3C87-AA8B-9705-34BD34AD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973" y="5502608"/>
            <a:ext cx="9307224" cy="3705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4E3BA-A665-F0E4-A74E-125D711D691D}"/>
              </a:ext>
            </a:extLst>
          </p:cNvPr>
          <p:cNvSpPr txBox="1"/>
          <p:nvPr/>
        </p:nvSpPr>
        <p:spPr>
          <a:xfrm>
            <a:off x="11371811" y="2377440"/>
            <a:ext cx="5220393" cy="1162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Verdana"/>
                <a:cs typeface="Verdana"/>
              </a:rPr>
              <a:t>Total Sentence: </a:t>
            </a:r>
          </a:p>
          <a:p>
            <a:pPr>
              <a:lnSpc>
                <a:spcPct val="110000"/>
              </a:lnSpc>
            </a:pPr>
            <a:r>
              <a:rPr lang="en-US" b="1" dirty="0">
                <a:latin typeface="Verdana"/>
                <a:cs typeface="Verdana"/>
              </a:rPr>
              <a:t>30 years in prison</a:t>
            </a:r>
          </a:p>
        </p:txBody>
      </p:sp>
    </p:spTree>
    <p:extLst>
      <p:ext uri="{BB962C8B-B14F-4D97-AF65-F5344CB8AC3E}">
        <p14:creationId xmlns:p14="http://schemas.microsoft.com/office/powerpoint/2010/main" val="209029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394B2-D31C-D7E2-DE0C-5D6F6D80F7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Enticement and Abduction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172C2-26F9-1823-86C2-6DE971EFB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dirty="0"/>
              <a:t>How</a:t>
            </a:r>
            <a:r>
              <a:rPr lang="en-US" sz="4400" spc="-130" dirty="0"/>
              <a:t> </a:t>
            </a:r>
            <a:r>
              <a:rPr lang="en-US" sz="4400" dirty="0"/>
              <a:t>do</a:t>
            </a:r>
            <a:r>
              <a:rPr lang="en-US" sz="4400" spc="-125" dirty="0"/>
              <a:t> </a:t>
            </a:r>
            <a:r>
              <a:rPr lang="en-US" sz="4400" spc="-25" dirty="0"/>
              <a:t>predators</a:t>
            </a:r>
            <a:r>
              <a:rPr lang="en-US" sz="4400" spc="-110" dirty="0"/>
              <a:t> </a:t>
            </a:r>
            <a:r>
              <a:rPr lang="en-US" sz="4400" spc="-10" dirty="0"/>
              <a:t>work?</a:t>
            </a:r>
          </a:p>
          <a:p>
            <a:pPr marL="744855" lvl="1" indent="-376555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89255" algn="l"/>
              </a:tabLst>
            </a:pPr>
            <a:r>
              <a:rPr lang="en-US" sz="4400" dirty="0">
                <a:latin typeface="Calibri"/>
                <a:cs typeface="Calibri"/>
              </a:rPr>
              <a:t>Assume</a:t>
            </a:r>
            <a:r>
              <a:rPr lang="en-US" sz="4400" spc="-15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</a:t>
            </a:r>
            <a:r>
              <a:rPr lang="en-US" sz="4400" spc="15" dirty="0">
                <a:latin typeface="Calibri"/>
                <a:cs typeface="Calibri"/>
              </a:rPr>
              <a:t> </a:t>
            </a:r>
            <a:r>
              <a:rPr lang="en-US" sz="4400" spc="-10" dirty="0">
                <a:latin typeface="Calibri"/>
                <a:cs typeface="Calibri"/>
              </a:rPr>
              <a:t>identity;</a:t>
            </a:r>
            <a:endParaRPr lang="en-US" sz="4400" dirty="0">
              <a:latin typeface="Calibri"/>
              <a:cs typeface="Calibri"/>
            </a:endParaRPr>
          </a:p>
          <a:p>
            <a:pPr marL="744855" lvl="1" indent="-37655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9255" algn="l"/>
              </a:tabLst>
            </a:pPr>
            <a:r>
              <a:rPr lang="en-US" sz="4400" dirty="0">
                <a:latin typeface="Calibri"/>
                <a:cs typeface="Calibri"/>
              </a:rPr>
              <a:t>Meet</a:t>
            </a:r>
            <a:r>
              <a:rPr lang="en-US" sz="4400" spc="-45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potential</a:t>
            </a:r>
            <a:r>
              <a:rPr lang="en-US" sz="4400" spc="-15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victim</a:t>
            </a:r>
            <a:r>
              <a:rPr lang="en-US" sz="4400" spc="-25" dirty="0">
                <a:latin typeface="Calibri"/>
                <a:cs typeface="Calibri"/>
              </a:rPr>
              <a:t> </a:t>
            </a:r>
            <a:r>
              <a:rPr lang="en-US" sz="4400" spc="-10" dirty="0">
                <a:latin typeface="Calibri"/>
                <a:cs typeface="Calibri"/>
              </a:rPr>
              <a:t>online;</a:t>
            </a:r>
            <a:endParaRPr lang="en-US" sz="4400" dirty="0">
              <a:latin typeface="Calibri"/>
              <a:cs typeface="Calibri"/>
            </a:endParaRPr>
          </a:p>
          <a:p>
            <a:pPr marL="744855" lvl="1" indent="-37655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89255" algn="l"/>
              </a:tabLst>
            </a:pPr>
            <a:r>
              <a:rPr lang="en-US" sz="4400" dirty="0">
                <a:latin typeface="Calibri"/>
                <a:cs typeface="Calibri"/>
              </a:rPr>
              <a:t>Groom</a:t>
            </a:r>
            <a:r>
              <a:rPr lang="en-US" sz="4400" spc="-35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victim</a:t>
            </a:r>
            <a:r>
              <a:rPr lang="en-US" sz="4400" spc="-50" dirty="0">
                <a:latin typeface="Calibri"/>
                <a:cs typeface="Calibri"/>
              </a:rPr>
              <a:t>;</a:t>
            </a:r>
            <a:endParaRPr lang="en-US" sz="4400" dirty="0">
              <a:latin typeface="Calibri"/>
              <a:cs typeface="Calibri"/>
            </a:endParaRPr>
          </a:p>
          <a:p>
            <a:pPr marL="744855" lvl="1" indent="-37655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89255" algn="l"/>
              </a:tabLst>
            </a:pPr>
            <a:r>
              <a:rPr lang="en-US" sz="4400" dirty="0">
                <a:latin typeface="Calibri"/>
                <a:cs typeface="Calibri"/>
              </a:rPr>
              <a:t>Meet</a:t>
            </a:r>
            <a:r>
              <a:rPr lang="en-US" sz="4400" spc="-30" dirty="0">
                <a:latin typeface="Calibri"/>
                <a:cs typeface="Calibri"/>
              </a:rPr>
              <a:t> </a:t>
            </a:r>
            <a:r>
              <a:rPr lang="en-US" sz="4400" spc="-25" dirty="0">
                <a:latin typeface="Calibri"/>
                <a:cs typeface="Calibri"/>
              </a:rPr>
              <a:t>up.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77A82A-5DC6-7004-B7E8-F96D5F7458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1EB1C9B7-3A14-94A5-88B7-0A55827DC0E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0" y="2792413"/>
            <a:ext cx="9144000" cy="6184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630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22BCA-6ABF-4B1B-3A39-2248E4C2A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803" y="3106115"/>
            <a:ext cx="11639550" cy="353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E28D8-71E6-57D6-78C0-2B661A8D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98" y="7039079"/>
            <a:ext cx="13973175" cy="300037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7D70F-19E7-3BCA-6EC4-7306CF7D0505}"/>
              </a:ext>
            </a:extLst>
          </p:cNvPr>
          <p:cNvSpPr txBox="1">
            <a:spLocks/>
          </p:cNvSpPr>
          <p:nvPr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bg2"/>
                </a:solidFill>
                <a:latin typeface="Verdana"/>
                <a:cs typeface="Verdana"/>
              </a:rPr>
              <a:pPr algn="r"/>
              <a:t>14</a:t>
            </a:fld>
            <a:endParaRPr lang="en-US" sz="12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3D9E5-8C80-427A-160E-EBB165C4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90" y="249134"/>
            <a:ext cx="6906589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3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14BC-6188-FDB3-E324-05FF7E2AC6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Dark Web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22A84-F805-87D2-4A4E-EA1FD1652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977" y="371419"/>
            <a:ext cx="7612420" cy="4489377"/>
          </a:xfrm>
          <a:prstGeom prst="rect">
            <a:avLst/>
          </a:prstGeom>
        </p:spPr>
      </p:pic>
      <p:pic>
        <p:nvPicPr>
          <p:cNvPr id="6148" name="Picture 4" descr="KONSKIE, POLAND - July 11, 2022: Tor web browser logo displayed on laptop computer">
            <a:extLst>
              <a:ext uri="{FF2B5EF4-FFF2-40B4-BE49-F238E27FC236}">
                <a16:creationId xmlns:a16="http://schemas.microsoft.com/office/drawing/2014/main" id="{567030F7-8E02-C6DA-3E55-E8136E59E79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506" y="1918766"/>
            <a:ext cx="4532614" cy="30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DCF59-CAEC-03C0-D2FB-C53DF8A80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3" y="5704283"/>
            <a:ext cx="7612420" cy="3240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AC046-D2AD-6498-17AE-F83CD0A1B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977" y="5552491"/>
            <a:ext cx="683037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6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C80E-42D1-ACA4-8C6E-CD79A2C55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Livestreaming / Live Audience </a:t>
            </a:r>
            <a:endParaRPr lang="en-HR" dirty="0"/>
          </a:p>
        </p:txBody>
      </p:sp>
      <p:pic>
        <p:nvPicPr>
          <p:cNvPr id="7172" name="Picture 4" descr="Online meeting via group call. Home office concept with computer, books and cup. Group of people doing video conference. Illustration in flat style. Stay at home. Self-isolation">
            <a:extLst>
              <a:ext uri="{FF2B5EF4-FFF2-40B4-BE49-F238E27FC236}">
                <a16:creationId xmlns:a16="http://schemas.microsoft.com/office/drawing/2014/main" id="{443BC454-1D04-05D5-4B23-1D2AE9DB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8595360" y="2792495"/>
            <a:ext cx="9143999" cy="61853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DC16-A1CF-A8A9-8475-4457F98A5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1" y="2792493"/>
            <a:ext cx="7975599" cy="6185367"/>
          </a:xfrm>
        </p:spPr>
        <p:txBody>
          <a:bodyPr>
            <a:normAutofit/>
          </a:bodyPr>
          <a:lstStyle/>
          <a:p>
            <a:pPr marL="358870" marR="548038" indent="-342900">
              <a:spcBef>
                <a:spcPts val="1200"/>
              </a:spcBef>
              <a:spcAft>
                <a:spcPts val="1200"/>
              </a:spcAft>
              <a:tabLst>
                <a:tab pos="516097" algn="l"/>
              </a:tabLst>
            </a:pPr>
            <a:r>
              <a:rPr lang="en-US" sz="3800" dirty="0"/>
              <a:t>Offenders meet in live groups to participate in and view sexual abuse of a child.</a:t>
            </a:r>
          </a:p>
          <a:p>
            <a:pPr marL="358870" marR="548038" indent="-342900">
              <a:spcBef>
                <a:spcPts val="1200"/>
              </a:spcBef>
              <a:spcAft>
                <a:spcPts val="1200"/>
              </a:spcAft>
              <a:tabLst>
                <a:tab pos="516097" algn="l"/>
              </a:tabLst>
            </a:pPr>
            <a:r>
              <a:rPr lang="en-US" sz="3800" dirty="0"/>
              <a:t>Special requests</a:t>
            </a:r>
          </a:p>
          <a:p>
            <a:pPr marL="358870" marR="548038" indent="-342900">
              <a:spcBef>
                <a:spcPts val="1200"/>
              </a:spcBef>
              <a:spcAft>
                <a:spcPts val="1200"/>
              </a:spcAft>
              <a:tabLst>
                <a:tab pos="516097" algn="l"/>
              </a:tabLst>
            </a:pPr>
            <a:r>
              <a:rPr lang="en-US" sz="3800" dirty="0"/>
              <a:t>Abuse recorded as it occurs</a:t>
            </a:r>
          </a:p>
          <a:p>
            <a:pPr marL="358870" marR="548038" indent="-342900">
              <a:spcBef>
                <a:spcPts val="1117"/>
              </a:spcBef>
              <a:tabLst>
                <a:tab pos="516097" algn="l"/>
              </a:tabLst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43335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C80E-42D1-ACA4-8C6E-CD79A2C55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Crowdsourcing</a:t>
            </a:r>
            <a:endParaRPr lang="en-HR"/>
          </a:p>
        </p:txBody>
      </p:sp>
      <p:pic>
        <p:nvPicPr>
          <p:cNvPr id="8194" name="Picture 2" descr="using a smartphone for typing in the context of chat rooms and social networks . Generative AI">
            <a:extLst>
              <a:ext uri="{FF2B5EF4-FFF2-40B4-BE49-F238E27FC236}">
                <a16:creationId xmlns:a16="http://schemas.microsoft.com/office/drawing/2014/main" id="{287046AB-B2DE-603A-349F-0338C780D736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815862" y="2318939"/>
            <a:ext cx="10932598" cy="73952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4513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F505-CC88-9141-0576-487099F9B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Virtual Sex Trafficking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D4AA8D-585C-26E9-027A-0697A076D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39" y="2429638"/>
            <a:ext cx="12106122" cy="6174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17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F505-CC88-9141-0576-487099F9B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International Sex Tourism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9D76FF-30A7-3C0E-8D68-923458FB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266" y="2091741"/>
            <a:ext cx="8348876" cy="366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01E1C-D93C-0FA9-3B70-B5B321489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913" y="6462505"/>
            <a:ext cx="9520076" cy="3339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0A17E-4D7A-DED0-5236-5462FFDB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190" y="2752736"/>
            <a:ext cx="6925642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0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B91F1-D939-DCAD-8870-40B2E9AB53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Perspective</a:t>
            </a:r>
            <a:endParaRPr lang="en-HR" dirty="0"/>
          </a:p>
        </p:txBody>
      </p:sp>
      <p:pic>
        <p:nvPicPr>
          <p:cNvPr id="1026" name="Picture 2" descr="Closeup of a prosecutor s silhouette in a red courtroom, prosecutor icon, commanding presence">
            <a:extLst>
              <a:ext uri="{FF2B5EF4-FFF2-40B4-BE49-F238E27FC236}">
                <a16:creationId xmlns:a16="http://schemas.microsoft.com/office/drawing/2014/main" id="{6D534F6E-2A17-E4D2-9F5B-1DA01D38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535" y="2792495"/>
            <a:ext cx="7731707" cy="61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ngle mother working from home with preteen daughter around">
            <a:extLst>
              <a:ext uri="{FF2B5EF4-FFF2-40B4-BE49-F238E27FC236}">
                <a16:creationId xmlns:a16="http://schemas.microsoft.com/office/drawing/2014/main" id="{65D1DCB0-58E4-EE36-7B7D-2D69774C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64826"/>
            <a:ext cx="9278048" cy="61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seup of a prosecutor s silhouette in a red courtroom, prosecutor icon, commanding presence">
            <a:extLst>
              <a:ext uri="{FF2B5EF4-FFF2-40B4-BE49-F238E27FC236}">
                <a16:creationId xmlns:a16="http://schemas.microsoft.com/office/drawing/2014/main" id="{3E70EC8D-9899-E15D-8B6F-1764936BE296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1" y="2764824"/>
            <a:ext cx="9143999" cy="62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2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F505-CC88-9141-0576-487099F9B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AI-Generated Child Sexual Abuse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C0D32-5914-9FEF-A9CC-6DC0B12F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36" y="2645814"/>
            <a:ext cx="11236465" cy="2770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AAE1C-5F8A-CD61-7577-0E95AA92F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485" y="6019099"/>
            <a:ext cx="12715828" cy="30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AD58-7D93-5015-C0B4-E58ECB4DE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08138-8B0E-BAB9-B42A-603865C1FC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800" dirty="0"/>
              <a:t>Governments</a:t>
            </a:r>
          </a:p>
          <a:p>
            <a:r>
              <a:rPr lang="en-US" sz="4800" dirty="0"/>
              <a:t>Law Enforcement</a:t>
            </a:r>
          </a:p>
          <a:p>
            <a:r>
              <a:rPr lang="en-US" sz="4800" dirty="0"/>
              <a:t>NGOs</a:t>
            </a:r>
          </a:p>
          <a:p>
            <a:r>
              <a:rPr lang="en-US" sz="4800" dirty="0"/>
              <a:t>Private Industry</a:t>
            </a:r>
          </a:p>
          <a:p>
            <a:r>
              <a:rPr lang="en-US" sz="4800" dirty="0"/>
              <a:t>Academics</a:t>
            </a:r>
          </a:p>
          <a:p>
            <a:r>
              <a:rPr lang="en-US" sz="4800" dirty="0"/>
              <a:t>Victim Advocates</a:t>
            </a:r>
          </a:p>
          <a:p>
            <a:r>
              <a:rPr lang="en-US" sz="4800" dirty="0"/>
              <a:t>Parents</a:t>
            </a:r>
          </a:p>
        </p:txBody>
      </p:sp>
      <p:pic>
        <p:nvPicPr>
          <p:cNvPr id="11270" name="Picture 6" descr="2d illustration question mark, Technology abstract background, Concept of thinking">
            <a:extLst>
              <a:ext uri="{FF2B5EF4-FFF2-40B4-BE49-F238E27FC236}">
                <a16:creationId xmlns:a16="http://schemas.microsoft.com/office/drawing/2014/main" id="{4569857E-8693-5A26-0583-20B522A254C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2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2A1DD-8611-E69D-1870-7010143F0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A7DE2-184B-9E29-DCF6-16875978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27" y="803553"/>
            <a:ext cx="10025173" cy="4084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C1BFB-086D-E043-D28E-A41BA9086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08" y="5896873"/>
            <a:ext cx="12407027" cy="27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C485A-D5FD-EF08-662B-BFA0141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CD8E6-CDD7-A11D-AF98-CD491701C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1"/>
          <a:stretch>
            <a:fillRect/>
          </a:stretch>
        </p:blipFill>
        <p:spPr>
          <a:xfrm>
            <a:off x="20" y="10"/>
            <a:ext cx="18287980" cy="1028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62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E688-FD25-B44D-360C-DDFDD20B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404A-924A-435F-7FD1-408EDA877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3" y="888023"/>
            <a:ext cx="16569524" cy="115475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TAKE IT DOWN 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1525A-5626-5E31-45CC-FCB8AEDD7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57" y="2042777"/>
            <a:ext cx="11596486" cy="77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4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D69A5-A109-C23B-3229-001A264CC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5" y="295031"/>
            <a:ext cx="8667750" cy="924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404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D41B-EA66-7E48-9E9B-9DFC39FB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F22C-8921-4576-2497-73C02C653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5483041"/>
            <a:ext cx="16567011" cy="1077352"/>
          </a:xfrm>
        </p:spPr>
        <p:txBody>
          <a:bodyPr/>
          <a:lstStyle/>
          <a:p>
            <a:r>
              <a:rPr lang="en-US" sz="2400" dirty="0"/>
              <a:t>Kristi O’Malley</a:t>
            </a:r>
          </a:p>
          <a:p>
            <a:r>
              <a:rPr lang="en-US" sz="2400" dirty="0"/>
              <a:t>ICHIP Attorney Advisor</a:t>
            </a:r>
          </a:p>
          <a:p>
            <a:r>
              <a:rPr lang="en-US" sz="2400" dirty="0"/>
              <a:t>U.S. Department of Justice</a:t>
            </a:r>
          </a:p>
        </p:txBody>
      </p:sp>
    </p:spTree>
    <p:extLst>
      <p:ext uri="{BB962C8B-B14F-4D97-AF65-F5344CB8AC3E}">
        <p14:creationId xmlns:p14="http://schemas.microsoft.com/office/powerpoint/2010/main" val="394643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66F9-3240-8F87-5B41-4A63E12040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Prosecutor Perspective</a:t>
            </a:r>
          </a:p>
        </p:txBody>
      </p:sp>
      <p:pic>
        <p:nvPicPr>
          <p:cNvPr id="7" name="Picture Placeholder 6" descr="Gavel resting on block">
            <a:extLst>
              <a:ext uri="{FF2B5EF4-FFF2-40B4-BE49-F238E27FC236}">
                <a16:creationId xmlns:a16="http://schemas.microsoft.com/office/drawing/2014/main" id="{A8A91EE5-CF66-25A6-F8F4-54C4B8BD8C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D1EA8-FC09-226B-B6E2-55298E858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These cases are difficult to prosecute.</a:t>
            </a:r>
          </a:p>
          <a:p>
            <a:endParaRPr lang="en-US" sz="5400" dirty="0"/>
          </a:p>
          <a:p>
            <a:pPr marL="0" indent="0">
              <a:buNone/>
            </a:pPr>
            <a:r>
              <a:rPr lang="en-US" sz="5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21787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66F9-3240-8F87-5B41-4A63E12040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Parent Perspective</a:t>
            </a:r>
          </a:p>
          <a:p>
            <a:endParaRPr lang="en-US" dirty="0"/>
          </a:p>
          <a:p>
            <a:pPr algn="ctr"/>
            <a:r>
              <a:rPr lang="en-US" dirty="0"/>
              <a:t>Then and now:</a:t>
            </a:r>
          </a:p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D1EA8-FC09-226B-B6E2-55298E858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sz="5400" dirty="0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595BF80E-5BD4-7D0D-4687-0B2089981B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3" y="2792493"/>
            <a:ext cx="7975597" cy="618482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63BC66C-CBDB-E93C-C6FC-0834D01FCB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hild hand holding tablet pc. over green grass">
            <a:extLst>
              <a:ext uri="{FF2B5EF4-FFF2-40B4-BE49-F238E27FC236}">
                <a16:creationId xmlns:a16="http://schemas.microsoft.com/office/drawing/2014/main" id="{2A505F79-BF74-99A7-0DF5-003A1D792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710" y="2791945"/>
            <a:ext cx="9228201" cy="61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7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8865-DBAC-B319-E20B-76E1D601D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73AC83-E888-1382-2E45-059897A73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4" y="2792493"/>
            <a:ext cx="16560794" cy="6185367"/>
          </a:xfrm>
        </p:spPr>
        <p:txBody>
          <a:bodyPr/>
          <a:lstStyle/>
          <a:p>
            <a:pPr marL="389255" indent="-37655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Font typeface="Arial"/>
              <a:buChar char="•"/>
              <a:tabLst>
                <a:tab pos="389255" algn="l"/>
              </a:tabLst>
            </a:pPr>
            <a:r>
              <a:rPr lang="en-US" sz="6000" dirty="0">
                <a:latin typeface="+mn-lt"/>
                <a:cs typeface="Calibri"/>
              </a:rPr>
              <a:t>What is</a:t>
            </a:r>
            <a:r>
              <a:rPr lang="en-US" sz="6000" spc="-50" dirty="0">
                <a:latin typeface="+mn-lt"/>
                <a:cs typeface="Calibri"/>
              </a:rPr>
              <a:t> </a:t>
            </a:r>
            <a:r>
              <a:rPr lang="en-US" sz="6000" dirty="0">
                <a:latin typeface="+mn-lt"/>
                <a:cs typeface="Calibri"/>
              </a:rPr>
              <a:t>the</a:t>
            </a:r>
            <a:r>
              <a:rPr lang="en-US" sz="6000" spc="-70" dirty="0">
                <a:latin typeface="+mn-lt"/>
                <a:cs typeface="Calibri"/>
              </a:rPr>
              <a:t> </a:t>
            </a:r>
            <a:r>
              <a:rPr lang="en-US" sz="6000" spc="-10" dirty="0">
                <a:latin typeface="+mn-lt"/>
                <a:cs typeface="Calibri"/>
              </a:rPr>
              <a:t>threat?</a:t>
            </a:r>
            <a:endParaRPr lang="en-US" sz="6000" dirty="0">
              <a:latin typeface="+mn-lt"/>
              <a:cs typeface="Calibri"/>
            </a:endParaRPr>
          </a:p>
          <a:p>
            <a:pPr marL="389890" marR="5080" indent="-37782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Font typeface="Arial"/>
              <a:buChar char="•"/>
              <a:tabLst>
                <a:tab pos="389890" algn="l"/>
              </a:tabLst>
            </a:pPr>
            <a:r>
              <a:rPr lang="en-US" sz="6000" spc="-20" dirty="0">
                <a:latin typeface="+mn-lt"/>
                <a:cs typeface="Calibri"/>
              </a:rPr>
              <a:t>What can we do?</a:t>
            </a:r>
            <a:endParaRPr lang="en-US" sz="60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38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8865-DBAC-B319-E20B-76E1D601D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Internet</a:t>
            </a:r>
            <a:endParaRPr lang="en-HR" dirty="0"/>
          </a:p>
        </p:txBody>
      </p:sp>
      <p:pic>
        <p:nvPicPr>
          <p:cNvPr id="10242" name="Picture 2" descr="Modern devices connected in businessman hand 3D rendering">
            <a:extLst>
              <a:ext uri="{FF2B5EF4-FFF2-40B4-BE49-F238E27FC236}">
                <a16:creationId xmlns:a16="http://schemas.microsoft.com/office/drawing/2014/main" id="{22B6866D-A8D6-6D2F-E75A-991810F8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814" y="1628727"/>
            <a:ext cx="13540372" cy="73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88865-DBAC-B319-E20B-76E1D601D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Current Online Threats</a:t>
            </a:r>
            <a:endParaRPr lang="en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73AC83-E888-1382-2E45-059897A73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4" y="2792493"/>
            <a:ext cx="16560794" cy="6185367"/>
          </a:xfrm>
        </p:spPr>
        <p:txBody>
          <a:bodyPr/>
          <a:lstStyle/>
          <a:p>
            <a:r>
              <a:rPr lang="en-US" sz="4000" dirty="0"/>
              <a:t>Sextortion / </a:t>
            </a:r>
            <a:r>
              <a:rPr lang="en-US" sz="4000" dirty="0" err="1"/>
              <a:t>Cyberbulling</a:t>
            </a:r>
            <a:endParaRPr lang="en-US" sz="4000" dirty="0"/>
          </a:p>
          <a:p>
            <a:r>
              <a:rPr lang="en-US" sz="4000" dirty="0"/>
              <a:t>Enticement/Abduction</a:t>
            </a:r>
          </a:p>
          <a:p>
            <a:r>
              <a:rPr lang="en-US" sz="4000" dirty="0" err="1"/>
              <a:t>Darkweb</a:t>
            </a:r>
            <a:endParaRPr lang="en-US" sz="4000" dirty="0"/>
          </a:p>
          <a:p>
            <a:r>
              <a:rPr lang="en-US" sz="4000" dirty="0"/>
              <a:t>Livestreaming / Live Audience</a:t>
            </a:r>
          </a:p>
          <a:p>
            <a:r>
              <a:rPr lang="en-US" sz="4000" dirty="0"/>
              <a:t>Crowdsourcing</a:t>
            </a:r>
          </a:p>
          <a:p>
            <a:r>
              <a:rPr lang="en-US" sz="4000" dirty="0"/>
              <a:t>Virtual Sex Trafficking</a:t>
            </a:r>
          </a:p>
          <a:p>
            <a:r>
              <a:rPr lang="en-US" sz="4000" dirty="0"/>
              <a:t>International Sex Tourism</a:t>
            </a:r>
          </a:p>
          <a:p>
            <a:r>
              <a:rPr lang="en-US" sz="4000" dirty="0"/>
              <a:t>AI-Generated Images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6216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C80E-42D1-ACA4-8C6E-CD79A2C55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Sexting</a:t>
            </a:r>
            <a:endParaRPr lang="en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DC16-A1CF-A8A9-8475-4457F98A5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6097" marR="36144" indent="-500127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/>
              <a:buChar char="•"/>
              <a:tabLst>
                <a:tab pos="516097" algn="l"/>
              </a:tabLst>
            </a:pPr>
            <a:r>
              <a:rPr lang="en-US" sz="4000" dirty="0">
                <a:latin typeface="+mn-lt"/>
                <a:cs typeface="Calibri"/>
              </a:rPr>
              <a:t>Statistics vary widely on percentage of teens involved </a:t>
            </a:r>
            <a:br>
              <a:rPr lang="en-US" sz="4000" dirty="0">
                <a:latin typeface="+mn-lt"/>
                <a:cs typeface="Calibri"/>
              </a:rPr>
            </a:br>
            <a:r>
              <a:rPr lang="en-US" sz="4000" dirty="0">
                <a:latin typeface="+mn-lt"/>
                <a:cs typeface="Calibri"/>
              </a:rPr>
              <a:t>in sexting</a:t>
            </a:r>
          </a:p>
          <a:p>
            <a:pPr marL="516097" indent="-499286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/>
              <a:buChar char="•"/>
              <a:tabLst>
                <a:tab pos="516097" algn="l"/>
              </a:tabLst>
            </a:pPr>
            <a:r>
              <a:rPr lang="en-US" sz="4000" dirty="0">
                <a:latin typeface="+mn-lt"/>
                <a:cs typeface="Calibri"/>
              </a:rPr>
              <a:t>Both</a:t>
            </a:r>
            <a:r>
              <a:rPr lang="en-US" sz="4000" spc="-33" dirty="0">
                <a:latin typeface="+mn-lt"/>
                <a:cs typeface="Calibri"/>
              </a:rPr>
              <a:t> </a:t>
            </a:r>
            <a:r>
              <a:rPr lang="en-US" sz="4000" dirty="0">
                <a:latin typeface="+mn-lt"/>
                <a:cs typeface="Calibri"/>
              </a:rPr>
              <a:t>girls</a:t>
            </a:r>
            <a:r>
              <a:rPr lang="en-US" sz="4000" spc="-20" dirty="0">
                <a:latin typeface="+mn-lt"/>
                <a:cs typeface="Calibri"/>
              </a:rPr>
              <a:t> </a:t>
            </a:r>
            <a:r>
              <a:rPr lang="en-US" sz="4000" dirty="0">
                <a:latin typeface="+mn-lt"/>
                <a:cs typeface="Calibri"/>
              </a:rPr>
              <a:t>and boys</a:t>
            </a:r>
          </a:p>
          <a:p>
            <a:pPr marL="516097" indent="-499286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/>
              <a:buChar char="•"/>
              <a:tabLst>
                <a:tab pos="516097" algn="l"/>
              </a:tabLst>
            </a:pPr>
            <a:r>
              <a:rPr lang="en-US" sz="4000" dirty="0">
                <a:latin typeface="+mn-lt"/>
                <a:cs typeface="Calibri"/>
              </a:rPr>
              <a:t>Wide distribution easily and quickly</a:t>
            </a:r>
          </a:p>
          <a:p>
            <a:pPr marL="516097" indent="-499286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Font typeface="Arial"/>
              <a:buChar char="•"/>
              <a:tabLst>
                <a:tab pos="516097" algn="l"/>
              </a:tabLst>
            </a:pPr>
            <a:r>
              <a:rPr lang="en-US" sz="4000" dirty="0">
                <a:latin typeface="+mn-lt"/>
                <a:cs typeface="Calibri"/>
              </a:rPr>
              <a:t>Cannot get images back</a:t>
            </a:r>
          </a:p>
          <a:p>
            <a:pPr marL="516097" marR="548038" indent="-500127">
              <a:lnSpc>
                <a:spcPct val="100600"/>
              </a:lnSpc>
              <a:spcBef>
                <a:spcPts val="1117"/>
              </a:spcBef>
              <a:buFont typeface="Arial"/>
              <a:buChar char="•"/>
              <a:tabLst>
                <a:tab pos="516097" algn="l"/>
              </a:tabLst>
            </a:pPr>
            <a:endParaRPr lang="en-HR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BAB32-BA64-332E-E78D-2AB1E2DF00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Woman texting on mobile phone in dark room, late night chat, online dating, social media addiction concept">
            <a:extLst>
              <a:ext uri="{FF2B5EF4-FFF2-40B4-BE49-F238E27FC236}">
                <a16:creationId xmlns:a16="http://schemas.microsoft.com/office/drawing/2014/main" id="{0029EC64-8E5A-BC7E-6058-9353BA55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7683" y="2482392"/>
            <a:ext cx="7354720" cy="49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3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183" y="1400055"/>
            <a:ext cx="13314138" cy="748948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2569-F335-18E1-A688-68F1C6B39529}"/>
              </a:ext>
            </a:extLst>
          </p:cNvPr>
          <p:cNvSpPr txBox="1">
            <a:spLocks/>
          </p:cNvSpPr>
          <p:nvPr/>
        </p:nvSpPr>
        <p:spPr>
          <a:xfrm>
            <a:off x="16674353" y="9448809"/>
            <a:ext cx="750044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EEB748-9ECA-0045-A0B7-CAB4A7055F7F}" type="slidenum">
              <a:rPr lang="en-US" sz="1200" b="1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pPr algn="r"/>
              <a:t>9</a:t>
            </a:fld>
            <a:endParaRPr lang="en-US" sz="1200" b="1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lekom Austria Master">
  <a:themeElements>
    <a:clrScheme name="A1 Colour Palette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140A"/>
      </a:accent1>
      <a:accent2>
        <a:srgbClr val="FA8A80"/>
      </a:accent2>
      <a:accent3>
        <a:srgbClr val="820000"/>
      </a:accent3>
      <a:accent4>
        <a:srgbClr val="FF372D"/>
      </a:accent4>
      <a:accent5>
        <a:srgbClr val="A8C6FF"/>
      </a:accent5>
      <a:accent6>
        <a:srgbClr val="3F1EE2"/>
      </a:accent6>
      <a:hlink>
        <a:srgbClr val="EB140A"/>
      </a:hlink>
      <a:folHlink>
        <a:srgbClr val="82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lin ang="2700000" scaled="0"/>
        </a:gradFill>
        <a:ln>
          <a:noFill/>
        </a:ln>
        <a:effectLst/>
      </a:spPr>
      <a:bodyPr lIns="36000" tIns="36000" rIns="36000" bIns="36000" rtlCol="0" anchor="ctr"/>
      <a:lstStyle>
        <a:defPPr algn="ctr"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-PPT-Master-Template_EN_All-Countries-and-Departments.pptx" id="{CC412A1F-E6A9-486F-AB20-DCD5ED573749}" vid="{42286126-5D99-416D-94E0-C9D35BF0B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A1-PPT-Master</Template>
  <TotalTime>0</TotalTime>
  <Words>230</Words>
  <Application>Microsoft Office PowerPoint</Application>
  <PresentationFormat>Custom</PresentationFormat>
  <Paragraphs>84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Telekom Austria Master</vt:lpstr>
      <vt:lpstr>A Prosecutor’s Perspective on Combating Online Child Exploitation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Sextortion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2025-10-07T08:21:23Z</dcterms:created>
  <dcterms:modified xsi:type="dcterms:W3CDTF">2025-10-15T15:31:32Z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etDate">
    <vt:lpwstr>2025-10-07T08:21:35Z</vt:lpwstr>
  </property>
  <property fmtid="{D5CDD505-2E9C-101B-9397-08002B2CF9AE}" pid="4" name="MSIP_Label_1665d9ee-429a-4d5f-97cc-cfb56e044a6e_Method">
    <vt:lpwstr>Privileged</vt:lpwstr>
  </property>
  <property fmtid="{D5CDD505-2E9C-101B-9397-08002B2CF9AE}" pid="5" name="MSIP_Label_1665d9ee-429a-4d5f-97cc-cfb56e044a6e_Name">
    <vt:lpwstr>1665d9ee-429a-4d5f-97cc-cfb56e044a6e</vt:lpwstr>
  </property>
  <property fmtid="{D5CDD505-2E9C-101B-9397-08002B2CF9AE}" pid="6" name="MSIP_Label_1665d9ee-429a-4d5f-97cc-cfb56e044a6e_SiteId">
    <vt:lpwstr>66cf5074-5afe-48d1-a691-a12b2121f44b</vt:lpwstr>
  </property>
  <property fmtid="{D5CDD505-2E9C-101B-9397-08002B2CF9AE}" pid="7" name="MSIP_Label_1665d9ee-429a-4d5f-97cc-cfb56e044a6e_ActionId">
    <vt:lpwstr>cbf735c9-0057-4022-b16f-00524a5ca6ab</vt:lpwstr>
  </property>
  <property fmtid="{D5CDD505-2E9C-101B-9397-08002B2CF9AE}" pid="8" name="MSIP_Label_1665d9ee-429a-4d5f-97cc-cfb56e044a6e_ContentBits">
    <vt:lpwstr>0</vt:lpwstr>
  </property>
  <property fmtid="{D5CDD505-2E9C-101B-9397-08002B2CF9AE}" pid="9" name="MSIP_Label_1665d9ee-429a-4d5f-97cc-cfb56e044a6e_Tag">
    <vt:lpwstr>10, 0, 1, 1</vt:lpwstr>
  </property>
</Properties>
</file>