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6" r:id="rId3"/>
    <p:sldMasterId id="2147483692" r:id="rId4"/>
    <p:sldMasterId id="2147483705" r:id="rId5"/>
    <p:sldMasterId id="2147483711" r:id="rId6"/>
    <p:sldMasterId id="2147483730" r:id="rId7"/>
    <p:sldMasterId id="2147483742" r:id="rId8"/>
    <p:sldMasterId id="2147483756" r:id="rId9"/>
    <p:sldMasterId id="2147483768" r:id="rId10"/>
    <p:sldMasterId id="2147483780" r:id="rId11"/>
    <p:sldMasterId id="2147483801" r:id="rId12"/>
  </p:sldMasterIdLst>
  <p:notesMasterIdLst>
    <p:notesMasterId r:id="rId58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</p:sldIdLst>
  <p:sldSz cx="9144000" cy="5143500" type="screen16x9"/>
  <p:notesSz cx="6858000" cy="9144000"/>
  <p:embeddedFontLst>
    <p:embeddedFont>
      <p:font typeface="Franklin Gothic" panose="020B0604020202020204" charset="0"/>
      <p:bold r:id="rId59"/>
    </p:embeddedFont>
    <p:embeddedFont>
      <p:font typeface="Lato" panose="020F0502020204030203" pitchFamily="34" charset="-18"/>
      <p:regular r:id="rId60"/>
      <p:bold r:id="rId61"/>
      <p:italic r:id="rId62"/>
      <p:boldItalic r:id="rId63"/>
    </p:embeddedFont>
    <p:embeddedFont>
      <p:font typeface="Libre Franklin" panose="020F0502020204030204" pitchFamily="2" charset="-18"/>
      <p:regular r:id="rId64"/>
      <p:bold r:id="rId65"/>
      <p:italic r:id="rId66"/>
      <p:boldItalic r:id="rId67"/>
    </p:embeddedFont>
    <p:embeddedFont>
      <p:font typeface="Nunito" pitchFamily="2" charset="-18"/>
      <p:regular r:id="rId68"/>
      <p:bold r:id="rId69"/>
      <p:italic r:id="rId70"/>
      <p:boldItalic r:id="rId71"/>
    </p:embeddedFont>
    <p:embeddedFont>
      <p:font typeface="Raleway" pitchFamily="2" charset="-18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Verdana" panose="020B0604030504040204" pitchFamily="3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idlhvu8d9NrKE2vIcUTLYWmL0v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1172D0-FC2A-4357-92BB-1FC5C31F4948}">
  <a:tblStyle styleId="{941172D0-FC2A-4357-92BB-1FC5C31F49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5C21963-44FC-42FA-8EF3-EE2062603174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customschemas.google.com/relationships/presentationmetadata" Target="meta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8.fntdata"/><Relationship Id="rId87" Type="http://schemas.openxmlformats.org/officeDocument/2006/relationships/theme" Target="theme/theme1.xml"/><Relationship Id="rId61" Type="http://schemas.openxmlformats.org/officeDocument/2006/relationships/font" Target="fonts/font3.fntdata"/><Relationship Id="rId8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8166ad6f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7" name="Google Shape;1127;g38166ad6f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38af0eb110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7" name="Google Shape;1217;g38af0eb110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8" name="Google Shape;1218;g38af0eb110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6" name="Google Shape;12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38166ad6feb_0_256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7" name="Google Shape;1277;g38166ad6feb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778"/>
            <a:ext cx="45723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9" name="Google Shape;12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1" name="Google Shape;1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38166ad6feb_0_4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2" name="Google Shape;1312;g38166ad6feb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38166ad6feb_0_8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7" name="Google Shape;1327;g38166ad6feb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8166ad6feb_0_10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3" name="Google Shape;1343;g38166ad6feb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38166ad6feb_0_17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8" name="Google Shape;1358;g38166ad6feb_0_1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3a6bef997fe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5" name="Google Shape;1375;g3a6bef997fe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385d55986c4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6" name="Google Shape;1136;g385d55986c4_0_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7" name="Google Shape;1137;g385d55986c4_0_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385d55986c4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5" name="Google Shape;1385;g385d55986c4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6" name="Google Shape;1386;g385d55986c4_0_10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r-H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3a6bef997fe_1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4" name="Google Shape;1394;g3a6bef997fe_1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385d55986c4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3" name="Google Shape;1403;g385d55986c4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533" y="685800"/>
            <a:ext cx="609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385d55986c4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1" name="Google Shape;1411;g385d55986c4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385d55986c4_0_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8" name="Google Shape;1418;g385d55986c4_0_9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9" name="Google Shape;1419;g385d55986c4_0_9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3a6bef997fe_1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g3a6bef997fe_1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3a6bef997fe_1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g3a6bef997fe_1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a6bef997fe_1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g3a6bef997fe_1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a6bef997fe_1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g3a6bef997fe_1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a6bef997fe_1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g3a6bef997fe_1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3a6bef997fe_1_1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3a6bef997fe_1_19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g3a6bef997fe_1_19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3a6bef997fe_1_1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9" name="Google Shape;1469;g3a6bef997fe_1_1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3a6bef997fe_1_1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0" name="Google Shape;1480;g3a6bef997fe_1_1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3a6bef997fe_1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8" name="Google Shape;1488;g3a6bef997fe_1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a6bef997fe_1_1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7" name="Google Shape;1497;g3a6bef997fe_1_1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3a6bef997fe_1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6" name="Google Shape;1506;g3a6bef997fe_1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3a6bef997fe_1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5" name="Google Shape;1515;g3a6bef997fe_1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3a6bef997fe_1_1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3" name="Google Shape;1523;g3a6bef997fe_1_1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3a6bef997fe_1_1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3a6bef997fe_1_1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3a6bef997fe_1_1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6" name="Google Shape;1536;g3a6bef997fe_1_1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3a6bef997fe_1_1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3a6bef997fe_1_1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3a6bef997f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3a6bef997fe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g3a6bef997fe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3a6bef997fe_1_1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2" name="Google Shape;1552;g3a6bef997fe_1_1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3a6bef997fe_1_1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0" name="Google Shape;1560;g3a6bef997fe_1_1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3a6bef997fe_1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8" name="Google Shape;1568;g3a6bef997fe_1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8" name="Google Shape;15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38af0eb110f_0_30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4" name="Google Shape;1584;g38af0eb110f_0_3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38166ad6feb_0_1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0" name="Google Shape;1600;g38166ad6feb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381977c1542_1_7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5" name="Google Shape;1165;g381977c1542_1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81977c1542_1_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7" name="Google Shape;1177;g381977c1542_1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3a6bef997fe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9" name="Google Shape;1189;g3a6bef997fe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3a6bef997f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3a6bef997fe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g3a6bef997fe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85d55986c4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8" name="Google Shape;1208;g385d55986c4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g38166ad6feb_0_10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38166ad6feb_0_101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8235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g38166ad6feb_0_101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hr-HR"/>
          </a:p>
        </p:txBody>
      </p:sp>
      <p:sp>
        <p:nvSpPr>
          <p:cNvPr id="19" name="Google Shape;19;g38166ad6feb_0_101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" name="Google Shape;20;g38166ad6feb_0_101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7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g38166ad6feb_0_101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4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" name="Google Shape;22;g38166ad6feb_0_101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38166ad6feb_0_101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" name="Google Shape;24;g38166ad6feb_0_101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g38166ad6feb_0_101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8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68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0" name="Google Shape;80;p16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8166ad6feb_0_9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8166ad6feb_0_9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0" name="Google Shape;700;g38166ad6feb_0_9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g38166ad6feb_0_95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g38166ad6feb_0_9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166ad6feb_0_15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8166ad6feb_0_155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2" name="Google Shape;712;g38166ad6feb_0_155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g38166ad6feb_0_15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g38166ad6feb_0_155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8166ad6feb_0_1558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g38166ad6feb_0_155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g38166ad6feb_0_155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8166ad6feb_0_155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g38166ad6feb_0_155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8166ad6feb_0_156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8166ad6feb_0_156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4" name="Google Shape;724;g38166ad6feb_0_156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g38166ad6feb_0_156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g38166ad6feb_0_156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8166ad6feb_0_15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g38166ad6feb_0_157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30" name="Google Shape;730;g38166ad6feb_0_157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31" name="Google Shape;731;g38166ad6feb_0_157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g38166ad6feb_0_15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g38166ad6feb_0_157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8166ad6feb_0_157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g38166ad6feb_0_157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7" name="Google Shape;737;g38166ad6feb_0_157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8" name="Google Shape;738;g38166ad6feb_0_1577"/>
          <p:cNvSpPr txBox="1">
            <a:spLocks noGrp="1"/>
          </p:cNvSpPr>
          <p:nvPr>
            <p:ph type="body" idx="3"/>
          </p:nvPr>
        </p:nvSpPr>
        <p:spPr>
          <a:xfrm>
            <a:off x="4645027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9" name="Google Shape;739;g38166ad6feb_0_1577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0" name="Google Shape;740;g38166ad6feb_0_157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g38166ad6feb_0_157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g38166ad6feb_0_157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8166ad6feb_0_158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g38166ad6feb_0_158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g38166ad6feb_0_158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8166ad6feb_0_158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8166ad6feb_0_159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g38166ad6feb_0_159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g38166ad6feb_0_159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166ad6feb_0_1595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g38166ad6feb_0_1595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5" name="Google Shape;755;g38166ad6feb_0_1595"/>
          <p:cNvSpPr txBox="1">
            <a:spLocks noGrp="1"/>
          </p:cNvSpPr>
          <p:nvPr>
            <p:ph type="body" idx="2"/>
          </p:nvPr>
        </p:nvSpPr>
        <p:spPr>
          <a:xfrm>
            <a:off x="457202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6" name="Google Shape;756;g38166ad6feb_0_159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g38166ad6feb_0_159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g38166ad6feb_0_159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8166ad6feb_0_160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g38166ad6feb_0_160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62" name="Google Shape;762;g38166ad6feb_0_160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3" name="Google Shape;763;g38166ad6feb_0_160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g38166ad6feb_0_160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8166ad6feb_0_160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6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8166ad6feb_0_160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g38166ad6feb_0_1609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9" name="Google Shape;769;g38166ad6feb_0_160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g38166ad6feb_0_160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g38166ad6feb_0_160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8166ad6feb_0_1615"/>
          <p:cNvSpPr txBox="1">
            <a:spLocks noGrp="1"/>
          </p:cNvSpPr>
          <p:nvPr>
            <p:ph type="title"/>
          </p:nvPr>
        </p:nvSpPr>
        <p:spPr>
          <a:xfrm rot="5400000">
            <a:off x="5463750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g38166ad6feb_0_1615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g38166ad6feb_0_161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g38166ad6feb_0_16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g38166ad6feb_0_161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7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7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7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7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7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3" name="Google Shape;793;p7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4" name="Google Shape;794;p73"/>
          <p:cNvSpPr txBox="1">
            <a:spLocks noGrp="1"/>
          </p:cNvSpPr>
          <p:nvPr>
            <p:ph type="body" idx="3"/>
          </p:nvPr>
        </p:nvSpPr>
        <p:spPr>
          <a:xfrm>
            <a:off x="4645040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5" name="Google Shape;795;p73"/>
          <p:cNvSpPr txBox="1">
            <a:spLocks noGrp="1"/>
          </p:cNvSpPr>
          <p:nvPr>
            <p:ph type="body" idx="4"/>
          </p:nvPr>
        </p:nvSpPr>
        <p:spPr>
          <a:xfrm>
            <a:off x="4645040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6" name="Google Shape;796;p7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7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7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1"/>
          <p:cNvSpPr txBox="1"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0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2" name="Google Shape;802;p10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0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0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0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8" name="Google Shape;808;p10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0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0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0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0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4" name="Google Shape;814;p10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5" name="Google Shape;815;p10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0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0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0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0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0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0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0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06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06"/>
          <p:cNvSpPr txBox="1">
            <a:spLocks noGrp="1"/>
          </p:cNvSpPr>
          <p:nvPr>
            <p:ph type="body" idx="1"/>
          </p:nvPr>
        </p:nvSpPr>
        <p:spPr>
          <a:xfrm>
            <a:off x="3575050" y="204802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0" name="Google Shape;830;p106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1" name="Google Shape;831;p10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0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0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0"/>
          <p:cNvSpPr txBox="1">
            <a:spLocks noGrp="1"/>
          </p:cNvSpPr>
          <p:nvPr>
            <p:ph type="title"/>
          </p:nvPr>
        </p:nvSpPr>
        <p:spPr>
          <a:xfrm rot="5400000">
            <a:off x="5350074" y="1467447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0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8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7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07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0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37" name="Google Shape;837;p107"/>
          <p:cNvSpPr txBox="1">
            <a:spLocks noGrp="1"/>
          </p:cNvSpPr>
          <p:nvPr>
            <p:ph type="body" idx="1"/>
          </p:nvPr>
        </p:nvSpPr>
        <p:spPr>
          <a:xfrm>
            <a:off x="1792288" y="4025517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8" name="Google Shape;838;p10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0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0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0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08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4" name="Google Shape;844;p10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0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0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09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0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0" name="Google Shape;850;p10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0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0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g3a6bef997fe_0_17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3a6bef997fe_0_179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78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0" name="Google Shape;860;g3a6bef997fe_0_179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1" name="Google Shape;861;g3a6bef997fe_0_179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2" name="Google Shape;862;g3a6bef997fe_0_179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7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63" name="Google Shape;863;g3a6bef997fe_0_179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4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864" name="Google Shape;864;g3a6bef997fe_0_179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g3a6bef997fe_0_179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6" name="Google Shape;866;g3a6bef997fe_0_179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7" name="Google Shape;867;g3a6bef997fe_0_179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a6bef997fe_0_19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0" name="Google Shape;870;g3a6bef997fe_0_190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871" name="Google Shape;871;g3a6bef997fe_0_19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g3a6bef997fe_0_19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3" name="Google Shape;873;g3a6bef997fe_0_19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74" name="Google Shape;874;g3a6bef997fe_0_19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a6bef997fe_0_19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7" name="Google Shape;877;g3a6bef997fe_0_197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878" name="Google Shape;878;g3a6bef997fe_0_19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g3a6bef997fe_0_19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g3a6bef997fe_0_197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1" name="Google Shape;881;g3a6bef997fe_0_19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2" name="Google Shape;882;g3a6bef997fe_0_19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g3a6bef997fe_0_205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885" name="Google Shape;885;g3a6bef997fe_0_20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g3a6bef997fe_0_20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7" name="Google Shape;887;g3a6bef997fe_0_20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8" name="Google Shape;888;g3a6bef997fe_0_20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a6bef997fe_0_21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1" name="Google Shape;891;g3a6bef997fe_0_211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892" name="Google Shape;892;g3a6bef997fe_0_2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g3a6bef997fe_0_2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4" name="Google Shape;894;g3a6bef997fe_0_21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95" name="Google Shape;895;g3a6bef997fe_0_21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96" name="Google Shape;896;g3a6bef997fe_0_2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a6bef997fe_0_2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9" name="Google Shape;899;g3a6bef997fe_0_219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900" name="Google Shape;900;g3a6bef997fe_0_2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g3a6bef997fe_0_2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2" name="Google Shape;902;g3a6bef997fe_0_2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03" name="Google Shape;903;g3a6bef997fe_0_21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4" name="Google Shape;904;g3a6bef997fe_0_21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5" name="Google Shape;905;g3a6bef997fe_0_2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a6bef997fe_0_2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8" name="Google Shape;908;g3a6bef997fe_0_228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909" name="Google Shape;909;g3a6bef997fe_0_2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g3a6bef997fe_0_2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1" name="Google Shape;911;g3a6bef997fe_0_22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12" name="Google Shape;912;g3a6bef997fe_0_228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13" name="Google Shape;913;g3a6bef997fe_0_2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81977c1542_1_81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5851089" y="1"/>
            <a:ext cx="2468880" cy="375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81977c1542_1_815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" name="Google Shape;104;g381977c1542_1_815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5" name="Google Shape;105;g381977c1542_1_815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6" name="Google Shape;106;g381977c1542_1_815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0" rIns="36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7" name="Google Shape;107;g381977c1542_1_815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08" name="Google Shape;108;g381977c1542_1_815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381977c1542_1_815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g381977c1542_1_815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1" name="Google Shape;111;g381977c1542_1_815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" name="Google Shape;915;g3a6bef997fe_0_236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916" name="Google Shape;916;g3a6bef997fe_0_23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g3a6bef997fe_0_2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8" name="Google Shape;918;g3a6bef997fe_0_236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g3a6bef997fe_0_2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a6bef997fe_0_24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2" name="Google Shape;922;g3a6bef997fe_0_242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923" name="Google Shape;923;g3a6bef997fe_0_2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g3a6bef997fe_0_2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5" name="Google Shape;925;g3a6bef997fe_0_24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926" name="Google Shape;926;g3a6bef997fe_0_24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7" name="Google Shape;927;g3a6bef997fe_0_24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28" name="Google Shape;928;g3a6bef997fe_0_24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a6bef997fe_0_25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931" name="Google Shape;931;g3a6bef997fe_0_25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g3a6bef997fe_0_254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934" name="Google Shape;934;g3a6bef997fe_0_25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3a6bef997fe_0_25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6" name="Google Shape;936;g3a6bef997fe_0_25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7" name="Google Shape;937;g3a6bef997fe_0_25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8" name="Google Shape;938;g3a6bef997fe_0_2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a6bef997fe_0_26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s / 3 column">
  <p:cSld name="Draft / HL &amp; Text &amp; Images / 3 column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g3a6bef997fe_0_26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"/>
            <a:ext cx="9144006" cy="514311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g3a6bef997fe_0_263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82830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4" name="Google Shape;944;g3a6bef997fe_0_263"/>
          <p:cNvSpPr txBox="1"/>
          <p:nvPr/>
        </p:nvSpPr>
        <p:spPr>
          <a:xfrm>
            <a:off x="431801" y="4723681"/>
            <a:ext cx="8287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5" name="Google Shape;945;g3a6bef997fe_0_263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6" name="Google Shape;946;g3a6bef997fe_0_263"/>
          <p:cNvSpPr txBox="1">
            <a:spLocks noGrp="1"/>
          </p:cNvSpPr>
          <p:nvPr>
            <p:ph type="body" idx="3"/>
          </p:nvPr>
        </p:nvSpPr>
        <p:spPr>
          <a:xfrm>
            <a:off x="6052695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47" name="Google Shape;947;g3a6bef997fe_0_263"/>
          <p:cNvSpPr>
            <a:spLocks noGrp="1"/>
          </p:cNvSpPr>
          <p:nvPr>
            <p:ph type="pic" idx="4"/>
          </p:nvPr>
        </p:nvSpPr>
        <p:spPr>
          <a:xfrm>
            <a:off x="438185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48" name="Google Shape;948;g3a6bef997fe_0_263"/>
          <p:cNvSpPr>
            <a:spLocks noGrp="1"/>
          </p:cNvSpPr>
          <p:nvPr>
            <p:ph type="pic" idx="5"/>
          </p:nvPr>
        </p:nvSpPr>
        <p:spPr>
          <a:xfrm>
            <a:off x="3244803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49" name="Google Shape;949;g3a6bef997fe_0_263"/>
          <p:cNvSpPr>
            <a:spLocks noGrp="1"/>
          </p:cNvSpPr>
          <p:nvPr>
            <p:ph type="pic" idx="6"/>
          </p:nvPr>
        </p:nvSpPr>
        <p:spPr>
          <a:xfrm>
            <a:off x="6052695" y="1395548"/>
            <a:ext cx="2666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50" name="Google Shape;950;g3a6bef997fe_0_263"/>
          <p:cNvSpPr txBox="1">
            <a:spLocks noGrp="1"/>
          </p:cNvSpPr>
          <p:nvPr>
            <p:ph type="body" idx="7"/>
          </p:nvPr>
        </p:nvSpPr>
        <p:spPr>
          <a:xfrm>
            <a:off x="431801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1" name="Google Shape;951;g3a6bef997fe_0_263"/>
          <p:cNvSpPr txBox="1">
            <a:spLocks noGrp="1"/>
          </p:cNvSpPr>
          <p:nvPr>
            <p:ph type="body" idx="8"/>
          </p:nvPr>
        </p:nvSpPr>
        <p:spPr>
          <a:xfrm>
            <a:off x="3244803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2" name="Google Shape;952;g3a6bef997fe_0_263"/>
          <p:cNvSpPr/>
          <p:nvPr/>
        </p:nvSpPr>
        <p:spPr>
          <a:xfrm>
            <a:off x="6954834" y="134577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g3a6bef997fe_0_263"/>
          <p:cNvSpPr/>
          <p:nvPr/>
        </p:nvSpPr>
        <p:spPr>
          <a:xfrm>
            <a:off x="425074" y="451685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 Right Full">
  <p:cSld name="Draft / HL &amp; Text &amp; Image Right Full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3a6bef997fe_0_276"/>
          <p:cNvSpPr txBox="1"/>
          <p:nvPr/>
        </p:nvSpPr>
        <p:spPr>
          <a:xfrm rot="-5400000">
            <a:off x="8342401" y="653914"/>
            <a:ext cx="14556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"/>
              <a:buFont typeface="Verdana"/>
              <a:buNone/>
            </a:pPr>
            <a:r>
              <a:rPr lang="hr-HR" sz="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Draft for internal discussion</a:t>
            </a:r>
            <a:endParaRPr sz="400" b="0" i="0" u="none" strike="noStrike" cap="none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6" name="Google Shape;956;g3a6bef997fe_0_276"/>
          <p:cNvSpPr txBox="1">
            <a:spLocks noGrp="1"/>
          </p:cNvSpPr>
          <p:nvPr>
            <p:ph type="body" idx="1"/>
          </p:nvPr>
        </p:nvSpPr>
        <p:spPr>
          <a:xfrm>
            <a:off x="431801" y="287157"/>
            <a:ext cx="47913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7" name="Google Shape;957;g3a6bef997fe_0_276"/>
          <p:cNvSpPr txBox="1"/>
          <p:nvPr/>
        </p:nvSpPr>
        <p:spPr>
          <a:xfrm>
            <a:off x="431801" y="4723681"/>
            <a:ext cx="4791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8" name="Google Shape;958;g3a6bef997fe_0_276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4792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59" name="Google Shape;959;g3a6bef997fe_0_276" descr="Place image here&#10;"/>
          <p:cNvSpPr>
            <a:spLocks noGrp="1"/>
          </p:cNvSpPr>
          <p:nvPr>
            <p:ph type="pic" idx="3"/>
          </p:nvPr>
        </p:nvSpPr>
        <p:spPr>
          <a:xfrm>
            <a:off x="5439833" y="-1"/>
            <a:ext cx="37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0" name="Google Shape;960;g3a6bef997fe_0_276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47913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1" name="Google Shape;961;g3a6bef997fe_0_276"/>
          <p:cNvSpPr/>
          <p:nvPr/>
        </p:nvSpPr>
        <p:spPr>
          <a:xfrm>
            <a:off x="4477960" y="676276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g3a6bef997fe_0_276"/>
          <p:cNvSpPr/>
          <p:nvPr/>
        </p:nvSpPr>
        <p:spPr>
          <a:xfrm rot="10800000">
            <a:off x="4572100" y="398664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Content">
  <p:cSld name="Draft / HL &amp; Text &amp; Content">
    <p:bg>
      <p:bgPr>
        <a:solidFill>
          <a:schemeClr val="lt1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g3a6bef997fe_0_285" descr="A blue and red wireframe of a person's fac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raft / HL &amp; Text  &amp; Image Right">
  <p:cSld name="2_Draft / HL &amp; Text  &amp; Image Right">
    <p:bg>
      <p:bgPr>
        <a:solidFill>
          <a:srgbClr val="0048D3"/>
        </a:solidFill>
        <a:effectLst/>
      </p:bgPr>
    </p:bg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a6bef997fe_0_287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7" name="Google Shape;967;g3a6bef997fe_0_287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8" name="Google Shape;968;g3a6bef997fe_0_287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03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9" name="Google Shape;969;g3a6bef997fe_0_287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0" name="Google Shape;970;g3a6bef997fe_0_287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1" name="Google Shape;971;g3a6bef997fe_0_287"/>
          <p:cNvSpPr/>
          <p:nvPr/>
        </p:nvSpPr>
        <p:spPr>
          <a:xfrm>
            <a:off x="6931025" y="1021232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g3a6bef997fe_0_287"/>
          <p:cNvSpPr/>
          <p:nvPr/>
        </p:nvSpPr>
        <p:spPr>
          <a:xfrm rot="10800000">
            <a:off x="4337238" y="4448750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raft / HL &amp; Text  &amp; Image Right">
  <p:cSld name="3_Draft / HL &amp; Text  &amp; Image Right">
    <p:bg>
      <p:bgPr>
        <a:solidFill>
          <a:srgbClr val="002469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a6bef997fe_0_295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5" name="Google Shape;975;g3a6bef997fe_0_295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6" name="Google Shape;976;g3a6bef997fe_0_295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45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77" name="Google Shape;977;g3a6bef997fe_0_295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8" name="Google Shape;978;g3a6bef997fe_0_295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9" name="Google Shape;979;g3a6bef997fe_0_295"/>
          <p:cNvSpPr/>
          <p:nvPr/>
        </p:nvSpPr>
        <p:spPr>
          <a:xfrm>
            <a:off x="6891394" y="1279011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g3a6bef997fe_0_295"/>
          <p:cNvSpPr/>
          <p:nvPr/>
        </p:nvSpPr>
        <p:spPr>
          <a:xfrm rot="10800000">
            <a:off x="4276007" y="419796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81977c1542_1_8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381977c1542_1_8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381977c1542_1_8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81977c1542_1_8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381977c1542_1_8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g">
  <p:cSld name="gg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- Dark Background">
  <p:cSld name="Divider Slide - Dark Background">
    <p:bg>
      <p:bgPr>
        <a:solidFill>
          <a:schemeClr val="lt1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g3a6bef997fe_0_304" descr="A blue and red wireframe of a person's fac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g3a6bef997fe_0_304"/>
          <p:cNvSpPr txBox="1">
            <a:spLocks noGrp="1"/>
          </p:cNvSpPr>
          <p:nvPr>
            <p:ph type="title"/>
          </p:nvPr>
        </p:nvSpPr>
        <p:spPr>
          <a:xfrm>
            <a:off x="506894" y="1877165"/>
            <a:ext cx="45072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>
            <a:endParaRPr/>
          </a:p>
        </p:txBody>
      </p:sp>
      <p:sp>
        <p:nvSpPr>
          <p:cNvPr id="985" name="Google Shape;985;g3a6bef997fe_0_304"/>
          <p:cNvSpPr txBox="1">
            <a:spLocks noGrp="1"/>
          </p:cNvSpPr>
          <p:nvPr>
            <p:ph type="body" idx="1"/>
          </p:nvPr>
        </p:nvSpPr>
        <p:spPr>
          <a:xfrm>
            <a:off x="506892" y="2930200"/>
            <a:ext cx="4507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000">
                <a:solidFill>
                  <a:srgbClr val="3E80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86" name="Google Shape;986;g3a6bef997fe_0_304"/>
          <p:cNvSpPr/>
          <p:nvPr/>
        </p:nvSpPr>
        <p:spPr>
          <a:xfrm>
            <a:off x="506892" y="476467"/>
            <a:ext cx="1670700" cy="56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obj">
  <p:cSld name="OBJECT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a6bef997fe_0_30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989" name="Google Shape;989;g3a6bef997fe_0_30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990" name="Google Shape;990;g3a6bef997fe_0_309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g3a6bef997fe_1_88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g3a6bef997fe_1_886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82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98" name="Google Shape;998;g3a6bef997fe_1_886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99" name="Google Shape;999;g3a6bef997fe_1_886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00" name="Google Shape;1000;g3a6bef997fe_1_886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7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01" name="Google Shape;1001;g3a6bef997fe_1_886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4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002" name="Google Shape;1002;g3a6bef997fe_1_886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g3a6bef997fe_1_886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04" name="Google Shape;1004;g3a6bef997fe_1_886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05" name="Google Shape;1005;g3a6bef997fe_1_886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a6bef997fe_1_89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8" name="Google Shape;1008;g3a6bef997fe_1_897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09" name="Google Shape;1009;g3a6bef997fe_1_89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g3a6bef997fe_1_89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1" name="Google Shape;1011;g3a6bef997fe_1_89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12" name="Google Shape;1012;g3a6bef997fe_1_89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3a6bef997fe_1_90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g3a6bef997fe_1_904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16" name="Google Shape;1016;g3a6bef997fe_1_90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g3a6bef997fe_1_90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8" name="Google Shape;1018;g3a6bef997fe_1_90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19" name="Google Shape;1019;g3a6bef997fe_1_90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0" name="Google Shape;1020;g3a6bef997fe_1_90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g3a6bef997fe_1_912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23" name="Google Shape;1023;g3a6bef997fe_1_9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g3a6bef997fe_1_9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5" name="Google Shape;1025;g3a6bef997fe_1_912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g3a6bef997fe_1_9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3a6bef997fe_1_9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9" name="Google Shape;1029;g3a6bef997fe_1_918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30" name="Google Shape;1030;g3a6bef997fe_1_9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g3a6bef997fe_1_9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2" name="Google Shape;1032;g3a6bef997fe_1_9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33" name="Google Shape;1033;g3a6bef997fe_1_9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34" name="Google Shape;1034;g3a6bef997fe_1_9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a6bef997fe_1_9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7" name="Google Shape;1037;g3a6bef997fe_1_926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38" name="Google Shape;1038;g3a6bef997fe_1_9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g3a6bef997fe_1_9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0" name="Google Shape;1040;g3a6bef997fe_1_9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41" name="Google Shape;1041;g3a6bef997fe_1_92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2" name="Google Shape;1042;g3a6bef997fe_1_92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3" name="Google Shape;1043;g3a6bef997fe_1_9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a6bef997fe_1_93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6" name="Google Shape;1046;g3a6bef997fe_1_935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47" name="Google Shape;1047;g3a6bef997fe_1_9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g3a6bef997fe_1_9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9" name="Google Shape;1049;g3a6bef997fe_1_93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50" name="Google Shape;1050;g3a6bef997fe_1_935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51" name="Google Shape;1051;g3a6bef997fe_1_9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1977c1542_1_8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381977c1542_1_8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381977c1542_1_8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81977c1542_1_8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381977c1542_1_8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g3a6bef997fe_1_943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1054" name="Google Shape;1054;g3a6bef997fe_1_9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g3a6bef997fe_1_9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6" name="Google Shape;1056;g3a6bef997fe_1_943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7" name="Google Shape;1057;g3a6bef997fe_1_94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3a6bef997fe_1_94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g3a6bef997fe_1_949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061" name="Google Shape;1061;g3a6bef997fe_1_9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g3a6bef997fe_1_9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g3a6bef997fe_1_94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64" name="Google Shape;1064;g3a6bef997fe_1_94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5" name="Google Shape;1065;g3a6bef997fe_1_94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66" name="Google Shape;1066;g3a6bef997fe_1_94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a6bef997fe_1_958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69" name="Google Shape;1069;g3a6bef997fe_1_95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g3a6bef997fe_1_961"/>
          <p:cNvGrpSpPr/>
          <p:nvPr/>
        </p:nvGrpSpPr>
        <p:grpSpPr>
          <a:xfrm>
            <a:off x="830394" y="4169151"/>
            <a:ext cx="745763" cy="45826"/>
            <a:chOff x="4580561" y="2589004"/>
            <a:chExt cx="1064464" cy="25200"/>
          </a:xfrm>
        </p:grpSpPr>
        <p:sp>
          <p:nvSpPr>
            <p:cNvPr id="1072" name="Google Shape;1072;g3a6bef997fe_1_96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g3a6bef997fe_1_96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4" name="Google Shape;1074;g3a6bef997fe_1_96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5" name="Google Shape;1075;g3a6bef997fe_1_96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6" name="Google Shape;1076;g3a6bef997fe_1_96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a6bef997fe_1_96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s / 3 column">
  <p:cSld name="Draft / HL &amp; Text &amp; Images / 3 column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g3a6bef997fe_1_97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"/>
            <a:ext cx="9144006" cy="514311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g3a6bef997fe_1_970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82830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82" name="Google Shape;1082;g3a6bef997fe_1_970"/>
          <p:cNvSpPr txBox="1"/>
          <p:nvPr/>
        </p:nvSpPr>
        <p:spPr>
          <a:xfrm>
            <a:off x="431801" y="4723681"/>
            <a:ext cx="8287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3" name="Google Shape;1083;g3a6bef997fe_1_970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84" name="Google Shape;1084;g3a6bef997fe_1_970"/>
          <p:cNvSpPr txBox="1">
            <a:spLocks noGrp="1"/>
          </p:cNvSpPr>
          <p:nvPr>
            <p:ph type="body" idx="3"/>
          </p:nvPr>
        </p:nvSpPr>
        <p:spPr>
          <a:xfrm>
            <a:off x="6052695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85" name="Google Shape;1085;g3a6bef997fe_1_970"/>
          <p:cNvSpPr>
            <a:spLocks noGrp="1"/>
          </p:cNvSpPr>
          <p:nvPr>
            <p:ph type="pic" idx="4"/>
          </p:nvPr>
        </p:nvSpPr>
        <p:spPr>
          <a:xfrm>
            <a:off x="438185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6" name="Google Shape;1086;g3a6bef997fe_1_970"/>
          <p:cNvSpPr>
            <a:spLocks noGrp="1"/>
          </p:cNvSpPr>
          <p:nvPr>
            <p:ph type="pic" idx="5"/>
          </p:nvPr>
        </p:nvSpPr>
        <p:spPr>
          <a:xfrm>
            <a:off x="3244803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7" name="Google Shape;1087;g3a6bef997fe_1_970"/>
          <p:cNvSpPr>
            <a:spLocks noGrp="1"/>
          </p:cNvSpPr>
          <p:nvPr>
            <p:ph type="pic" idx="6"/>
          </p:nvPr>
        </p:nvSpPr>
        <p:spPr>
          <a:xfrm>
            <a:off x="6052695" y="1395548"/>
            <a:ext cx="2666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8" name="Google Shape;1088;g3a6bef997fe_1_970"/>
          <p:cNvSpPr txBox="1">
            <a:spLocks noGrp="1"/>
          </p:cNvSpPr>
          <p:nvPr>
            <p:ph type="body" idx="7"/>
          </p:nvPr>
        </p:nvSpPr>
        <p:spPr>
          <a:xfrm>
            <a:off x="431801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89" name="Google Shape;1089;g3a6bef997fe_1_970"/>
          <p:cNvSpPr txBox="1">
            <a:spLocks noGrp="1"/>
          </p:cNvSpPr>
          <p:nvPr>
            <p:ph type="body" idx="8"/>
          </p:nvPr>
        </p:nvSpPr>
        <p:spPr>
          <a:xfrm>
            <a:off x="3244803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0" name="Google Shape;1090;g3a6bef997fe_1_970"/>
          <p:cNvSpPr/>
          <p:nvPr/>
        </p:nvSpPr>
        <p:spPr>
          <a:xfrm>
            <a:off x="6954834" y="134577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3a6bef997fe_1_970"/>
          <p:cNvSpPr/>
          <p:nvPr/>
        </p:nvSpPr>
        <p:spPr>
          <a:xfrm>
            <a:off x="425074" y="451685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 Right Full">
  <p:cSld name="Draft / HL &amp; Text &amp; Image Right Full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a6bef997fe_1_983"/>
          <p:cNvSpPr txBox="1"/>
          <p:nvPr/>
        </p:nvSpPr>
        <p:spPr>
          <a:xfrm rot="-5400000">
            <a:off x="8342401" y="653914"/>
            <a:ext cx="14556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"/>
              <a:buFont typeface="Verdana"/>
              <a:buNone/>
            </a:pPr>
            <a:r>
              <a:rPr lang="hr-HR" sz="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Draft for internal discussion</a:t>
            </a:r>
            <a:endParaRPr sz="400" b="0" i="0" u="none" strike="noStrike" cap="none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4" name="Google Shape;1094;g3a6bef997fe_1_983"/>
          <p:cNvSpPr txBox="1">
            <a:spLocks noGrp="1"/>
          </p:cNvSpPr>
          <p:nvPr>
            <p:ph type="body" idx="1"/>
          </p:nvPr>
        </p:nvSpPr>
        <p:spPr>
          <a:xfrm>
            <a:off x="431801" y="287157"/>
            <a:ext cx="47913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5" name="Google Shape;1095;g3a6bef997fe_1_983"/>
          <p:cNvSpPr txBox="1"/>
          <p:nvPr/>
        </p:nvSpPr>
        <p:spPr>
          <a:xfrm>
            <a:off x="431801" y="4723681"/>
            <a:ext cx="4791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6" name="Google Shape;1096;g3a6bef997fe_1_983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4792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7" name="Google Shape;1097;g3a6bef997fe_1_983" descr="Place image here&#10;"/>
          <p:cNvSpPr>
            <a:spLocks noGrp="1"/>
          </p:cNvSpPr>
          <p:nvPr>
            <p:ph type="pic" idx="3"/>
          </p:nvPr>
        </p:nvSpPr>
        <p:spPr>
          <a:xfrm>
            <a:off x="5439833" y="-1"/>
            <a:ext cx="37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98" name="Google Shape;1098;g3a6bef997fe_1_983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47913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9" name="Google Shape;1099;g3a6bef997fe_1_983"/>
          <p:cNvSpPr/>
          <p:nvPr/>
        </p:nvSpPr>
        <p:spPr>
          <a:xfrm>
            <a:off x="4477960" y="676276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3a6bef997fe_1_983"/>
          <p:cNvSpPr/>
          <p:nvPr/>
        </p:nvSpPr>
        <p:spPr>
          <a:xfrm rot="10800000">
            <a:off x="4572100" y="398664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Content">
  <p:cSld name="Draft / HL &amp; Text &amp; Content">
    <p:bg>
      <p:bgPr>
        <a:solidFill>
          <a:schemeClr val="lt1"/>
        </a:solidFill>
        <a:effectLst/>
      </p:bgPr>
    </p:bg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1102;g3a6bef997fe_1_992" descr="A blue and red wireframe of a person's fac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raft / HL &amp; Text  &amp; Image Right">
  <p:cSld name="2_Draft / HL &amp; Text  &amp; Image Right">
    <p:bg>
      <p:bgPr>
        <a:solidFill>
          <a:srgbClr val="0048D3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a6bef997fe_1_994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05" name="Google Shape;1105;g3a6bef997fe_1_994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06" name="Google Shape;1106;g3a6bef997fe_1_994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03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07" name="Google Shape;1107;g3a6bef997fe_1_994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08" name="Google Shape;1108;g3a6bef997fe_1_994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9" name="Google Shape;1109;g3a6bef997fe_1_994"/>
          <p:cNvSpPr/>
          <p:nvPr/>
        </p:nvSpPr>
        <p:spPr>
          <a:xfrm>
            <a:off x="6931025" y="1021232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g3a6bef997fe_1_994"/>
          <p:cNvSpPr/>
          <p:nvPr/>
        </p:nvSpPr>
        <p:spPr>
          <a:xfrm rot="10800000">
            <a:off x="4337238" y="4448750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raft / HL &amp; Text  &amp; Image Right">
  <p:cSld name="3_Draft / HL &amp; Text  &amp; Image Right">
    <p:bg>
      <p:bgPr>
        <a:solidFill>
          <a:srgbClr val="002469"/>
        </a:solidFill>
        <a:effectLst/>
      </p:bgPr>
    </p:bg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3a6bef997fe_1_1002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13" name="Google Shape;1113;g3a6bef997fe_1_1002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14" name="Google Shape;1114;g3a6bef997fe_1_1002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45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15" name="Google Shape;1115;g3a6bef997fe_1_1002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16" name="Google Shape;1116;g3a6bef997fe_1_1002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7" name="Google Shape;1117;g3a6bef997fe_1_1002"/>
          <p:cNvSpPr/>
          <p:nvPr/>
        </p:nvSpPr>
        <p:spPr>
          <a:xfrm>
            <a:off x="6891394" y="1279011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g3a6bef997fe_1_1002"/>
          <p:cNvSpPr/>
          <p:nvPr/>
        </p:nvSpPr>
        <p:spPr>
          <a:xfrm rot="10800000">
            <a:off x="4276007" y="419796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1977c1542_1_838"/>
          <p:cNvSpPr>
            <a:spLocks noGrp="1"/>
          </p:cNvSpPr>
          <p:nvPr>
            <p:ph type="pic" idx="2"/>
          </p:nvPr>
        </p:nvSpPr>
        <p:spPr>
          <a:xfrm>
            <a:off x="0" y="0"/>
            <a:ext cx="47085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g">
  <p:cSld name="gg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- Dark Background">
  <p:cSld name="Divider Slide - Dark Background">
    <p:bg>
      <p:bgPr>
        <a:solidFill>
          <a:schemeClr val="lt1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g3a6bef997fe_1_1011" descr="A blue and red wireframe of a person's fac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g3a6bef997fe_1_1011"/>
          <p:cNvSpPr txBox="1">
            <a:spLocks noGrp="1"/>
          </p:cNvSpPr>
          <p:nvPr>
            <p:ph type="title"/>
          </p:nvPr>
        </p:nvSpPr>
        <p:spPr>
          <a:xfrm>
            <a:off x="506894" y="1877165"/>
            <a:ext cx="45072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00"/>
            </a:lvl9pPr>
          </a:lstStyle>
          <a:p>
            <a:endParaRPr/>
          </a:p>
        </p:txBody>
      </p:sp>
      <p:sp>
        <p:nvSpPr>
          <p:cNvPr id="1123" name="Google Shape;1123;g3a6bef997fe_1_1011"/>
          <p:cNvSpPr txBox="1">
            <a:spLocks noGrp="1"/>
          </p:cNvSpPr>
          <p:nvPr>
            <p:ph type="body" idx="1"/>
          </p:nvPr>
        </p:nvSpPr>
        <p:spPr>
          <a:xfrm>
            <a:off x="506892" y="2930200"/>
            <a:ext cx="4507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000">
                <a:solidFill>
                  <a:srgbClr val="3E80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24" name="Google Shape;1124;g3a6bef997fe_1_1011"/>
          <p:cNvSpPr/>
          <p:nvPr/>
        </p:nvSpPr>
        <p:spPr>
          <a:xfrm>
            <a:off x="506892" y="476467"/>
            <a:ext cx="1670700" cy="56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1977c1542_1_84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81977c1542_1_84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g381977c1542_1_8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381977c1542_1_8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81977c1542_1_8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1977c1542_1_84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381977c1542_1_84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g381977c1542_1_8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381977c1542_1_8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81977c1542_1_8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81977c1542_1_8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381977c1542_1_8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381977c1542_1_85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g381977c1542_1_8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381977c1542_1_8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81977c1542_1_8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1977c1542_1_8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381977c1542_1_8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8" name="Google Shape;148;g381977c1542_1_8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g381977c1542_1_8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0" name="Google Shape;150;g381977c1542_1_8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g381977c1542_1_8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381977c1542_1_8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81977c1542_1_8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81977c1542_1_8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81977c1542_1_8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81977c1542_1_8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381977c1542_1_8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1977c1542_1_8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381977c1542_1_8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381977c1542_1_8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81977c1542_1_87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381977c1542_1_87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6" name="Google Shape;166;g381977c1542_1_87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" name="Google Shape;167;g381977c1542_1_8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381977c1542_1_8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81977c1542_1_8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1977c1542_1_8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381977c1542_1_88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g381977c1542_1_88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g381977c1542_1_8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381977c1542_1_8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381977c1542_1_8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81977c1542_1_8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381977c1542_1_89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g381977c1542_1_89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381977c1542_1_89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381977c1542_1_89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81977c1542_1_897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381977c1542_1_897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g381977c1542_1_89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381977c1542_1_8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381977c1542_1_8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381977c1542_1_50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5851089" y="1"/>
            <a:ext cx="2468880" cy="375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81977c1542_1_501"/>
          <p:cNvSpPr/>
          <p:nvPr/>
        </p:nvSpPr>
        <p:spPr>
          <a:xfrm>
            <a:off x="5853263" y="1"/>
            <a:ext cx="3289800" cy="5008500"/>
          </a:xfrm>
          <a:prstGeom prst="rect">
            <a:avLst/>
          </a:prstGeom>
          <a:solidFill>
            <a:schemeClr val="dk1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8" name="Google Shape;198;g381977c1542_1_501"/>
          <p:cNvSpPr>
            <a:spLocks noGrp="1"/>
          </p:cNvSpPr>
          <p:nvPr>
            <p:ph type="pic" idx="2"/>
          </p:nvPr>
        </p:nvSpPr>
        <p:spPr>
          <a:xfrm>
            <a:off x="-8463" y="1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9" name="Google Shape;199;g381977c1542_1_501"/>
          <p:cNvSpPr/>
          <p:nvPr/>
        </p:nvSpPr>
        <p:spPr>
          <a:xfrm>
            <a:off x="-7392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0" name="Google Shape;200;g381977c1542_1_501"/>
          <p:cNvSpPr/>
          <p:nvPr/>
        </p:nvSpPr>
        <p:spPr>
          <a:xfrm>
            <a:off x="5853263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0" rIns="3600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</a:pPr>
            <a:endParaRPr sz="10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1" name="Google Shape;201;g381977c1542_1_501"/>
          <p:cNvSpPr txBox="1"/>
          <p:nvPr/>
        </p:nvSpPr>
        <p:spPr>
          <a:xfrm>
            <a:off x="9022556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02" name="Google Shape;202;g381977c1542_1_501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381977c1542_1_501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g381977c1542_1_501"/>
          <p:cNvSpPr/>
          <p:nvPr/>
        </p:nvSpPr>
        <p:spPr>
          <a:xfrm>
            <a:off x="6582454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5" name="Google Shape;205;g381977c1542_1_501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 Right Full">
  <p:cSld name="Draft / HL &amp; Text &amp; Image Right Full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85d55986c4_0_406"/>
          <p:cNvSpPr txBox="1"/>
          <p:nvPr/>
        </p:nvSpPr>
        <p:spPr>
          <a:xfrm rot="-5400000">
            <a:off x="8342401" y="653914"/>
            <a:ext cx="14556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"/>
              <a:buFont typeface="Verdana"/>
              <a:buNone/>
            </a:pPr>
            <a:r>
              <a:rPr lang="hr-HR" sz="4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Draft for internal discussion</a:t>
            </a:r>
            <a:endParaRPr sz="400" b="0" i="0" u="none" strike="noStrike" cap="none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g385d55986c4_0_406"/>
          <p:cNvSpPr txBox="1">
            <a:spLocks noGrp="1"/>
          </p:cNvSpPr>
          <p:nvPr>
            <p:ph type="body" idx="1"/>
          </p:nvPr>
        </p:nvSpPr>
        <p:spPr>
          <a:xfrm>
            <a:off x="431801" y="287157"/>
            <a:ext cx="47913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9" name="Google Shape;209;g385d55986c4_0_406"/>
          <p:cNvSpPr txBox="1"/>
          <p:nvPr/>
        </p:nvSpPr>
        <p:spPr>
          <a:xfrm>
            <a:off x="431801" y="4723681"/>
            <a:ext cx="4791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g385d55986c4_0_406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4792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1" name="Google Shape;211;g385d55986c4_0_406" descr="Place image here&#10;"/>
          <p:cNvSpPr>
            <a:spLocks noGrp="1"/>
          </p:cNvSpPr>
          <p:nvPr>
            <p:ph type="pic" idx="3"/>
          </p:nvPr>
        </p:nvSpPr>
        <p:spPr>
          <a:xfrm>
            <a:off x="5439833" y="-1"/>
            <a:ext cx="37041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2" name="Google Shape;212;g385d55986c4_0_406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47913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3" name="Google Shape;213;g385d55986c4_0_406"/>
          <p:cNvSpPr/>
          <p:nvPr/>
        </p:nvSpPr>
        <p:spPr>
          <a:xfrm>
            <a:off x="4477960" y="676276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85d55986c4_0_406"/>
          <p:cNvSpPr/>
          <p:nvPr/>
        </p:nvSpPr>
        <p:spPr>
          <a:xfrm rot="10800000">
            <a:off x="4572100" y="398664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1977c1542_1_5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381977c1542_1_5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g381977c1542_1_5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381977c1542_1_5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381977c1542_1_5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6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81977c1542_1_518"/>
          <p:cNvSpPr>
            <a:spLocks noGrp="1"/>
          </p:cNvSpPr>
          <p:nvPr>
            <p:ph type="pic" idx="2"/>
          </p:nvPr>
        </p:nvSpPr>
        <p:spPr>
          <a:xfrm>
            <a:off x="0" y="0"/>
            <a:ext cx="47085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81977c1542_1_5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g381977c1542_1_5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g381977c1542_1_5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381977c1542_1_5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g381977c1542_1_5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81977c1542_1_5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381977c1542_1_5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381977c1542_1_5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81977c1542_1_5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381977c1542_1_53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6" name="Google Shape;236;g381977c1542_1_5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381977c1542_1_5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381977c1542_1_5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81977c1542_1_53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381977c1542_1_53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g381977c1542_1_5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g381977c1542_1_5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381977c1542_1_5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1977c1542_1_5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381977c1542_1_5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g381977c1542_1_54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g381977c1542_1_5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381977c1542_1_5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g381977c1542_1_5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81977c1542_1_54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g381977c1542_1_54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5" name="Google Shape;255;g381977c1542_1_54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g381977c1542_1_54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" name="Google Shape;257;g381977c1542_1_54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g381977c1542_1_5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g381977c1542_1_5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381977c1542_1_5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81977c1542_1_5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g381977c1542_1_5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g381977c1542_1_5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g381977c1542_1_5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1977c1542_1_5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g381977c1542_1_56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69" name="Google Shape;269;g381977c1542_1_56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0" name="Google Shape;270;g381977c1542_1_5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g381977c1542_1_5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g381977c1542_1_5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81977c1542_1_57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g381977c1542_1_57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g381977c1542_1_57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7" name="Google Shape;277;g381977c1542_1_5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381977c1542_1_5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381977c1542_1_5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2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6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1977c1542_1_57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g381977c1542_1_577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g381977c1542_1_5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g381977c1542_1_5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g381977c1542_1_5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81977c1542_1_58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g381977c1542_1_58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g381977c1542_1_5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381977c1542_1_5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g381977c1542_1_5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6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6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6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6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6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6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1"/>
          <p:cNvSpPr txBox="1"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9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9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9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9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9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9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9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9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9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5" name="Google Shape;325;p9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6" name="Google Shape;326;p9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9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9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2" name="Google Shape;332;p9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3" name="Google Shape;333;p94"/>
          <p:cNvSpPr txBox="1">
            <a:spLocks noGrp="1"/>
          </p:cNvSpPr>
          <p:nvPr>
            <p:ph type="body" idx="3"/>
          </p:nvPr>
        </p:nvSpPr>
        <p:spPr>
          <a:xfrm>
            <a:off x="4645044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4" name="Google Shape;334;p94"/>
          <p:cNvSpPr txBox="1">
            <a:spLocks noGrp="1"/>
          </p:cNvSpPr>
          <p:nvPr>
            <p:ph type="body" idx="4"/>
          </p:nvPr>
        </p:nvSpPr>
        <p:spPr>
          <a:xfrm>
            <a:off x="4645044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5" name="Google Shape;335;p9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9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9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9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9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9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9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9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6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6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7"/>
          <p:cNvSpPr txBox="1"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97"/>
          <p:cNvSpPr txBox="1">
            <a:spLocks noGrp="1"/>
          </p:cNvSpPr>
          <p:nvPr>
            <p:ph type="body" idx="1"/>
          </p:nvPr>
        </p:nvSpPr>
        <p:spPr>
          <a:xfrm>
            <a:off x="3575050" y="204804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0" name="Google Shape;350;p97"/>
          <p:cNvSpPr txBox="1">
            <a:spLocks noGrp="1"/>
          </p:cNvSpPr>
          <p:nvPr>
            <p:ph type="body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1" name="Google Shape;351;p9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9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8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9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98"/>
          <p:cNvSpPr txBox="1">
            <a:spLocks noGrp="1"/>
          </p:cNvSpPr>
          <p:nvPr>
            <p:ph type="body" idx="1"/>
          </p:nvPr>
        </p:nvSpPr>
        <p:spPr>
          <a:xfrm>
            <a:off x="1792288" y="4025519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8" name="Google Shape;358;p9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9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9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9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9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9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0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0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10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0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0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166ad6feb_0_272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g38166ad6feb_0_272"/>
          <p:cNvSpPr txBox="1">
            <a:spLocks noGrp="1"/>
          </p:cNvSpPr>
          <p:nvPr>
            <p:ph type="body" idx="1"/>
          </p:nvPr>
        </p:nvSpPr>
        <p:spPr>
          <a:xfrm>
            <a:off x="4244466" y="1635992"/>
            <a:ext cx="45885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g38166ad6feb_0_27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g38166ad6feb_0_27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g38166ad6feb_0_272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8166ad6feb_0_278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g38166ad6feb_0_27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g38166ad6feb_0_27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g38166ad6feb_0_27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8166ad6feb_0_28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g38166ad6feb_0_28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g38166ad6feb_0_28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8166ad6feb_0_28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 extrusionOk="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7954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8166ad6feb_0_287"/>
          <p:cNvSpPr txBox="1">
            <a:spLocks noGrp="1"/>
          </p:cNvSpPr>
          <p:nvPr>
            <p:ph type="ctrTitle"/>
          </p:nvPr>
        </p:nvSpPr>
        <p:spPr>
          <a:xfrm>
            <a:off x="1337817" y="980960"/>
            <a:ext cx="5826900" cy="23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g38166ad6feb_0_287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g38166ad6feb_0_28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g38166ad6feb_0_28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g38166ad6feb_0_28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166ad6feb_0_294"/>
          <p:cNvSpPr/>
          <p:nvPr/>
        </p:nvSpPr>
        <p:spPr>
          <a:xfrm>
            <a:off x="92964" y="155447"/>
            <a:ext cx="8834755" cy="4752340"/>
          </a:xfrm>
          <a:custGeom>
            <a:avLst/>
            <a:gdLst/>
            <a:ahLst/>
            <a:cxnLst/>
            <a:rect l="l" t="t" r="r" b="b"/>
            <a:pathLst>
              <a:path w="8834755" h="4752340" extrusionOk="0">
                <a:moveTo>
                  <a:pt x="0" y="4751832"/>
                </a:moveTo>
                <a:lnTo>
                  <a:pt x="8834628" y="4751832"/>
                </a:lnTo>
                <a:lnTo>
                  <a:pt x="8834628" y="0"/>
                </a:lnTo>
                <a:lnTo>
                  <a:pt x="0" y="0"/>
                </a:lnTo>
                <a:lnTo>
                  <a:pt x="0" y="4751832"/>
                </a:lnTo>
                <a:close/>
              </a:path>
            </a:pathLst>
          </a:custGeom>
          <a:noFill/>
          <a:ln w="127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38166ad6feb_0_29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198" y="335787"/>
            <a:ext cx="676298" cy="134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8166ad6feb_0_29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7815" y="460714"/>
            <a:ext cx="196363" cy="2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38166ad6feb_0_294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0" i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g38166ad6feb_0_29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g38166ad6feb_0_29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g38166ad6feb_0_29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g38166ad6feb_0_29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g38166ad6feb_0_29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166ad6feb_0_17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g38166ad6feb_0_17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g38166ad6feb_0_17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g38166ad6feb_0_173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g38166ad6feb_0_17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16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64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6" name="Google Shape;56;p164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6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raft / HL &amp; Text  &amp; Image Right">
  <p:cSld name="2_Draft / HL &amp; Text  &amp; Image Right">
    <p:bg>
      <p:bgPr>
        <a:solidFill>
          <a:srgbClr val="0048D3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5d55986c4_0_250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5" name="Google Shape;425;g385d55986c4_0_250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6" name="Google Shape;426;g385d55986c4_0_250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03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7" name="Google Shape;427;g385d55986c4_0_250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8" name="Google Shape;428;g385d55986c4_0_250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9" name="Google Shape;429;g385d55986c4_0_250"/>
          <p:cNvSpPr/>
          <p:nvPr/>
        </p:nvSpPr>
        <p:spPr>
          <a:xfrm>
            <a:off x="6931025" y="1021232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385d55986c4_0_250"/>
          <p:cNvSpPr/>
          <p:nvPr/>
        </p:nvSpPr>
        <p:spPr>
          <a:xfrm rot="10800000">
            <a:off x="4337238" y="4448750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raft / HL &amp; Text  &amp; Image Right">
  <p:cSld name="3_Draft / HL &amp; Text  &amp; Image Right">
    <p:bg>
      <p:bgPr>
        <a:solidFill>
          <a:srgbClr val="002469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85d55986c4_0_260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7553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33" name="Google Shape;433;g385d55986c4_0_260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34" name="Google Shape;434;g385d55986c4_0_260" descr="Place image here&#10;"/>
          <p:cNvSpPr>
            <a:spLocks noGrp="1"/>
          </p:cNvSpPr>
          <p:nvPr>
            <p:ph type="pic" idx="3"/>
          </p:nvPr>
        </p:nvSpPr>
        <p:spPr>
          <a:xfrm>
            <a:off x="4572000" y="1396034"/>
            <a:ext cx="4144500" cy="309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35" name="Google Shape;435;g385d55986c4_0_260"/>
          <p:cNvSpPr txBox="1">
            <a:spLocks noGrp="1"/>
          </p:cNvSpPr>
          <p:nvPr>
            <p:ph type="body" idx="4"/>
          </p:nvPr>
        </p:nvSpPr>
        <p:spPr>
          <a:xfrm>
            <a:off x="431801" y="1396033"/>
            <a:ext cx="3987900" cy="30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36" name="Google Shape;436;g385d55986c4_0_260"/>
          <p:cNvSpPr txBox="1"/>
          <p:nvPr/>
        </p:nvSpPr>
        <p:spPr>
          <a:xfrm>
            <a:off x="8337177" y="4723681"/>
            <a:ext cx="37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g385d55986c4_0_260"/>
          <p:cNvSpPr/>
          <p:nvPr/>
        </p:nvSpPr>
        <p:spPr>
          <a:xfrm>
            <a:off x="6891394" y="1279011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385d55986c4_0_260"/>
          <p:cNvSpPr/>
          <p:nvPr/>
        </p:nvSpPr>
        <p:spPr>
          <a:xfrm rot="10800000">
            <a:off x="4276007" y="4197963"/>
            <a:ext cx="21081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g">
  <p:cSld name="gg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8166ad6feb_0_1736"/>
          <p:cNvSpPr txBox="1">
            <a:spLocks noGrp="1"/>
          </p:cNvSpPr>
          <p:nvPr>
            <p:ph type="ctrTitle"/>
          </p:nvPr>
        </p:nvSpPr>
        <p:spPr>
          <a:xfrm>
            <a:off x="685800" y="1597822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g38166ad6feb_0_173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g38166ad6feb_0_173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g38166ad6feb_0_173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g38166ad6feb_0_173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166ad6feb_0_174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g38166ad6feb_0_174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g38166ad6feb_0_174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g38166ad6feb_0_174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g38166ad6feb_0_174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8166ad6feb_0_174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g38166ad6feb_0_174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5" name="Google Shape;455;g38166ad6feb_0_174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6" name="Google Shape;456;g38166ad6feb_0_174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g38166ad6feb_0_174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g38166ad6feb_0_174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8166ad6feb_0_175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g38166ad6feb_0_175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2" name="Google Shape;462;g38166ad6feb_0_175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3" name="Google Shape;463;g38166ad6feb_0_1755"/>
          <p:cNvSpPr txBox="1">
            <a:spLocks noGrp="1"/>
          </p:cNvSpPr>
          <p:nvPr>
            <p:ph type="body" idx="3"/>
          </p:nvPr>
        </p:nvSpPr>
        <p:spPr>
          <a:xfrm>
            <a:off x="4645031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4" name="Google Shape;464;g38166ad6feb_0_1755"/>
          <p:cNvSpPr txBox="1">
            <a:spLocks noGrp="1"/>
          </p:cNvSpPr>
          <p:nvPr>
            <p:ph type="body" idx="4"/>
          </p:nvPr>
        </p:nvSpPr>
        <p:spPr>
          <a:xfrm>
            <a:off x="4645031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5" name="Google Shape;465;g38166ad6feb_0_175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g38166ad6feb_0_175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g38166ad6feb_0_175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8166ad6feb_0_17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g38166ad6feb_0_176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g38166ad6feb_0_176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g38166ad6feb_0_176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8166ad6feb_0_176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g38166ad6feb_0_176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g38166ad6feb_0_176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8166ad6feb_0_1773"/>
          <p:cNvSpPr txBox="1">
            <a:spLocks noGrp="1"/>
          </p:cNvSpPr>
          <p:nvPr>
            <p:ph type="title"/>
          </p:nvPr>
        </p:nvSpPr>
        <p:spPr>
          <a:xfrm>
            <a:off x="457205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g38166ad6feb_0_1773"/>
          <p:cNvSpPr txBox="1">
            <a:spLocks noGrp="1"/>
          </p:cNvSpPr>
          <p:nvPr>
            <p:ph type="body" idx="1"/>
          </p:nvPr>
        </p:nvSpPr>
        <p:spPr>
          <a:xfrm>
            <a:off x="3575050" y="204791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0" name="Google Shape;480;g38166ad6feb_0_1773"/>
          <p:cNvSpPr txBox="1">
            <a:spLocks noGrp="1"/>
          </p:cNvSpPr>
          <p:nvPr>
            <p:ph type="body" idx="2"/>
          </p:nvPr>
        </p:nvSpPr>
        <p:spPr>
          <a:xfrm>
            <a:off x="457205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1" name="Google Shape;481;g38166ad6feb_0_177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g38166ad6feb_0_177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g38166ad6feb_0_177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8166ad6feb_0_1780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g38166ad6feb_0_178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g38166ad6feb_0_1780"/>
          <p:cNvSpPr txBox="1">
            <a:spLocks noGrp="1"/>
          </p:cNvSpPr>
          <p:nvPr>
            <p:ph type="body" idx="1"/>
          </p:nvPr>
        </p:nvSpPr>
        <p:spPr>
          <a:xfrm>
            <a:off x="1792288" y="4025506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8" name="Google Shape;488;g38166ad6feb_0_178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g38166ad6feb_0_178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g38166ad6feb_0_178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8166ad6feb_0_178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g38166ad6feb_0_178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g38166ad6feb_0_178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g38166ad6feb_0_178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g38166ad6feb_0_178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8166ad6feb_0_1793"/>
          <p:cNvSpPr txBox="1">
            <a:spLocks noGrp="1"/>
          </p:cNvSpPr>
          <p:nvPr>
            <p:ph type="title"/>
          </p:nvPr>
        </p:nvSpPr>
        <p:spPr>
          <a:xfrm rot="5400000">
            <a:off x="5463750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g38166ad6feb_0_1793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g38166ad6feb_0_179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g38166ad6feb_0_179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g38166ad6feb_0_179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Content">
  <p:cSld name="Draft / HL &amp; Text &amp; Content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g385d55986c4_0_258" descr="A blue and red wireframe of a person's fac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- Dark Background">
  <p:cSld name="Divider Slide - Dark Background"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385d55986c4_0_268" descr="A blue and red wireframe of a person's fac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85d55986c4_0_268"/>
          <p:cNvSpPr txBox="1">
            <a:spLocks noGrp="1"/>
          </p:cNvSpPr>
          <p:nvPr>
            <p:ph type="title"/>
          </p:nvPr>
        </p:nvSpPr>
        <p:spPr>
          <a:xfrm>
            <a:off x="506894" y="1877165"/>
            <a:ext cx="45072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9pPr>
          </a:lstStyle>
          <a:p>
            <a:endParaRPr/>
          </a:p>
        </p:txBody>
      </p:sp>
      <p:sp>
        <p:nvSpPr>
          <p:cNvPr id="508" name="Google Shape;508;g385d55986c4_0_268"/>
          <p:cNvSpPr txBox="1">
            <a:spLocks noGrp="1"/>
          </p:cNvSpPr>
          <p:nvPr>
            <p:ph type="body" idx="1"/>
          </p:nvPr>
        </p:nvSpPr>
        <p:spPr>
          <a:xfrm>
            <a:off x="506892" y="2930200"/>
            <a:ext cx="45072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000">
                <a:solidFill>
                  <a:srgbClr val="3E80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9" name="Google Shape;509;g385d55986c4_0_268"/>
          <p:cNvSpPr/>
          <p:nvPr/>
        </p:nvSpPr>
        <p:spPr>
          <a:xfrm>
            <a:off x="506892" y="476467"/>
            <a:ext cx="1670700" cy="56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s / 3 column">
  <p:cSld name="Draft / HL &amp; Text &amp; Images / 3 column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g385d55986c4_0_27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"/>
            <a:ext cx="9144005" cy="514311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85d55986c4_0_273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82830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3" name="Google Shape;513;g385d55986c4_0_273"/>
          <p:cNvSpPr txBox="1"/>
          <p:nvPr/>
        </p:nvSpPr>
        <p:spPr>
          <a:xfrm>
            <a:off x="431801" y="4723681"/>
            <a:ext cx="8287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4" name="Google Shape;514;g385d55986c4_0_273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5" name="Google Shape;515;g385d55986c4_0_273"/>
          <p:cNvSpPr txBox="1">
            <a:spLocks noGrp="1"/>
          </p:cNvSpPr>
          <p:nvPr>
            <p:ph type="body" idx="3"/>
          </p:nvPr>
        </p:nvSpPr>
        <p:spPr>
          <a:xfrm>
            <a:off x="6052695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6" name="Google Shape;516;g385d55986c4_0_273"/>
          <p:cNvSpPr>
            <a:spLocks noGrp="1"/>
          </p:cNvSpPr>
          <p:nvPr>
            <p:ph type="pic" idx="4"/>
          </p:nvPr>
        </p:nvSpPr>
        <p:spPr>
          <a:xfrm>
            <a:off x="438185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7" name="Google Shape;517;g385d55986c4_0_273"/>
          <p:cNvSpPr>
            <a:spLocks noGrp="1"/>
          </p:cNvSpPr>
          <p:nvPr>
            <p:ph type="pic" idx="5"/>
          </p:nvPr>
        </p:nvSpPr>
        <p:spPr>
          <a:xfrm>
            <a:off x="3244803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8" name="Google Shape;518;g385d55986c4_0_273"/>
          <p:cNvSpPr>
            <a:spLocks noGrp="1"/>
          </p:cNvSpPr>
          <p:nvPr>
            <p:ph type="pic" idx="6"/>
          </p:nvPr>
        </p:nvSpPr>
        <p:spPr>
          <a:xfrm>
            <a:off x="6052695" y="1395548"/>
            <a:ext cx="2666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9" name="Google Shape;519;g385d55986c4_0_273"/>
          <p:cNvSpPr txBox="1">
            <a:spLocks noGrp="1"/>
          </p:cNvSpPr>
          <p:nvPr>
            <p:ph type="body" idx="7"/>
          </p:nvPr>
        </p:nvSpPr>
        <p:spPr>
          <a:xfrm>
            <a:off x="431801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20" name="Google Shape;520;g385d55986c4_0_273"/>
          <p:cNvSpPr txBox="1">
            <a:spLocks noGrp="1"/>
          </p:cNvSpPr>
          <p:nvPr>
            <p:ph type="body" idx="8"/>
          </p:nvPr>
        </p:nvSpPr>
        <p:spPr>
          <a:xfrm>
            <a:off x="3244803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21" name="Google Shape;521;g385d55986c4_0_273"/>
          <p:cNvSpPr/>
          <p:nvPr/>
        </p:nvSpPr>
        <p:spPr>
          <a:xfrm>
            <a:off x="6954834" y="134577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385d55986c4_0_273"/>
          <p:cNvSpPr/>
          <p:nvPr/>
        </p:nvSpPr>
        <p:spPr>
          <a:xfrm>
            <a:off x="425074" y="451685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aft / HL &amp; Text &amp; Images / 3 column 1">
  <p:cSld name="Draft / HL &amp; Text &amp; Images / 3 column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g385d55986c4_0_28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"/>
            <a:ext cx="9144005" cy="514311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385d55986c4_0_286"/>
          <p:cNvSpPr txBox="1">
            <a:spLocks noGrp="1"/>
          </p:cNvSpPr>
          <p:nvPr>
            <p:ph type="body" idx="1"/>
          </p:nvPr>
        </p:nvSpPr>
        <p:spPr>
          <a:xfrm>
            <a:off x="431800" y="287157"/>
            <a:ext cx="82830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Noto Sans Symbols"/>
              <a:buNone/>
              <a:defRPr sz="8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26" name="Google Shape;526;g385d55986c4_0_286"/>
          <p:cNvSpPr txBox="1"/>
          <p:nvPr/>
        </p:nvSpPr>
        <p:spPr>
          <a:xfrm>
            <a:off x="431801" y="4723681"/>
            <a:ext cx="82872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hr-HR" sz="6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600" b="1" i="0" u="none" strike="noStrike" cap="none">
              <a:solidFill>
                <a:srgbClr val="0048D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7" name="Google Shape;527;g385d55986c4_0_286"/>
          <p:cNvSpPr txBox="1">
            <a:spLocks noGrp="1"/>
          </p:cNvSpPr>
          <p:nvPr>
            <p:ph type="body" idx="2"/>
          </p:nvPr>
        </p:nvSpPr>
        <p:spPr>
          <a:xfrm>
            <a:off x="431801" y="443944"/>
            <a:ext cx="82848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Noto Sans Symbols"/>
              <a:buNone/>
              <a:defRPr sz="2000" b="1" i="0" u="none" strike="noStrike" cap="none">
                <a:solidFill>
                  <a:srgbClr val="0048D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11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28" name="Google Shape;528;g385d55986c4_0_286"/>
          <p:cNvSpPr txBox="1">
            <a:spLocks noGrp="1"/>
          </p:cNvSpPr>
          <p:nvPr>
            <p:ph type="body" idx="3"/>
          </p:nvPr>
        </p:nvSpPr>
        <p:spPr>
          <a:xfrm>
            <a:off x="6052695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DAA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29" name="Google Shape;529;g385d55986c4_0_286"/>
          <p:cNvSpPr>
            <a:spLocks noGrp="1"/>
          </p:cNvSpPr>
          <p:nvPr>
            <p:ph type="pic" idx="4"/>
          </p:nvPr>
        </p:nvSpPr>
        <p:spPr>
          <a:xfrm>
            <a:off x="438185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0" name="Google Shape;530;g385d55986c4_0_286"/>
          <p:cNvSpPr>
            <a:spLocks noGrp="1"/>
          </p:cNvSpPr>
          <p:nvPr>
            <p:ph type="pic" idx="5"/>
          </p:nvPr>
        </p:nvSpPr>
        <p:spPr>
          <a:xfrm>
            <a:off x="3244803" y="1395548"/>
            <a:ext cx="2648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1" name="Google Shape;531;g385d55986c4_0_286"/>
          <p:cNvSpPr>
            <a:spLocks noGrp="1"/>
          </p:cNvSpPr>
          <p:nvPr>
            <p:ph type="pic" idx="6"/>
          </p:nvPr>
        </p:nvSpPr>
        <p:spPr>
          <a:xfrm>
            <a:off x="6052695" y="1395548"/>
            <a:ext cx="2666400" cy="141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2" name="Google Shape;532;g385d55986c4_0_286"/>
          <p:cNvSpPr txBox="1">
            <a:spLocks noGrp="1"/>
          </p:cNvSpPr>
          <p:nvPr>
            <p:ph type="body" idx="7"/>
          </p:nvPr>
        </p:nvSpPr>
        <p:spPr>
          <a:xfrm>
            <a:off x="431801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33" name="Google Shape;533;g385d55986c4_0_286"/>
          <p:cNvSpPr txBox="1">
            <a:spLocks noGrp="1"/>
          </p:cNvSpPr>
          <p:nvPr>
            <p:ph type="body" idx="8"/>
          </p:nvPr>
        </p:nvSpPr>
        <p:spPr>
          <a:xfrm>
            <a:off x="3244803" y="2942138"/>
            <a:ext cx="26547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1200"/>
              <a:buFont typeface="Arial"/>
              <a:buChar char="•"/>
              <a:def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34" name="Google Shape;534;g385d55986c4_0_286"/>
          <p:cNvSpPr/>
          <p:nvPr/>
        </p:nvSpPr>
        <p:spPr>
          <a:xfrm>
            <a:off x="6954834" y="134577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385d55986c4_0_286"/>
          <p:cNvSpPr/>
          <p:nvPr/>
        </p:nvSpPr>
        <p:spPr>
          <a:xfrm>
            <a:off x="425074" y="4516854"/>
            <a:ext cx="2108400" cy="50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7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" name="Google Shape;545;p7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7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0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0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20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20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0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01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01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20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0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0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0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3" name="Google Shape;563;p202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4" name="Google Shape;564;p20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0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0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0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0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0" name="Google Shape;570;p20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1" name="Google Shape;571;p203"/>
          <p:cNvSpPr txBox="1">
            <a:spLocks noGrp="1"/>
          </p:cNvSpPr>
          <p:nvPr>
            <p:ph type="body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2" name="Google Shape;572;p203"/>
          <p:cNvSpPr txBox="1">
            <a:spLocks noGrp="1"/>
          </p:cNvSpPr>
          <p:nvPr>
            <p:ph type="body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3" name="Google Shape;573;p20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0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20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0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0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0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0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0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0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0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06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6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8" name="Google Shape;588;p206"/>
          <p:cNvSpPr txBox="1">
            <a:spLocks noGrp="1"/>
          </p:cNvSpPr>
          <p:nvPr>
            <p:ph type="body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9" name="Google Shape;589;p20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20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7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207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6" name="Google Shape;596;p20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20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20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08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p20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0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9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0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20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20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166ad6feb_0_8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g38166ad6feb_0_8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0" name="Google Shape;620;g38166ad6feb_0_87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g38166ad6feb_0_87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g38166ad6feb_0_87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8166ad6feb_0_88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g38166ad6feb_0_88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6" name="Google Shape;626;g38166ad6feb_0_88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38166ad6feb_0_88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g38166ad6feb_0_88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7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2" name="Google Shape;72;p167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3" name="Google Shape;73;p16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166ad6feb_0_890"/>
          <p:cNvSpPr txBox="1">
            <a:spLocks noGrp="1"/>
          </p:cNvSpPr>
          <p:nvPr>
            <p:ph type="title"/>
          </p:nvPr>
        </p:nvSpPr>
        <p:spPr>
          <a:xfrm>
            <a:off x="623888" y="1282307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g38166ad6feb_0_890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g38166ad6feb_0_89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g38166ad6feb_0_89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g38166ad6feb_0_89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8166ad6feb_0_8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g38166ad6feb_0_89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g38166ad6feb_0_89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g38166ad6feb_0_89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38166ad6feb_0_89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g38166ad6feb_0_89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8166ad6feb_0_90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8166ad6feb_0_90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5" name="Google Shape;645;g38166ad6feb_0_90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6" name="Google Shape;646;g38166ad6feb_0_903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7" name="Google Shape;647;g38166ad6feb_0_903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8" name="Google Shape;648;g38166ad6feb_0_90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g38166ad6feb_0_90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g38166ad6feb_0_90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8166ad6feb_0_9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g38166ad6feb_0_91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g38166ad6feb_0_91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g38166ad6feb_0_91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8166ad6feb_0_9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g38166ad6feb_0_91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g38166ad6feb_0_91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8166ad6feb_0_9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g38166ad6feb_0_921"/>
          <p:cNvSpPr txBox="1">
            <a:spLocks noGrp="1"/>
          </p:cNvSpPr>
          <p:nvPr>
            <p:ph type="body" idx="1"/>
          </p:nvPr>
        </p:nvSpPr>
        <p:spPr>
          <a:xfrm>
            <a:off x="3887391" y="740572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3" name="Google Shape;663;g38166ad6feb_0_921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64" name="Google Shape;664;g38166ad6feb_0_92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g38166ad6feb_0_92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g38166ad6feb_0_92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8166ad6feb_0_9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g38166ad6feb_0_928"/>
          <p:cNvSpPr>
            <a:spLocks noGrp="1"/>
          </p:cNvSpPr>
          <p:nvPr>
            <p:ph type="pic" idx="2"/>
          </p:nvPr>
        </p:nvSpPr>
        <p:spPr>
          <a:xfrm>
            <a:off x="3887391" y="740572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g38166ad6feb_0_928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71" name="Google Shape;671;g38166ad6feb_0_92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g38166ad6feb_0_92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g38166ad6feb_0_92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8166ad6feb_0_9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g38166ad6feb_0_935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7" name="Google Shape;677;g38166ad6feb_0_9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g38166ad6feb_0_9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g38166ad6feb_0_9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8166ad6feb_0_941"/>
          <p:cNvSpPr txBox="1">
            <a:spLocks noGrp="1"/>
          </p:cNvSpPr>
          <p:nvPr>
            <p:ph type="title"/>
          </p:nvPr>
        </p:nvSpPr>
        <p:spPr>
          <a:xfrm rot="5400000">
            <a:off x="5350051" y="1467547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g38166ad6feb_0_941"/>
          <p:cNvSpPr txBox="1">
            <a:spLocks noGrp="1"/>
          </p:cNvSpPr>
          <p:nvPr>
            <p:ph type="body" idx="1"/>
          </p:nvPr>
        </p:nvSpPr>
        <p:spPr>
          <a:xfrm rot="5400000">
            <a:off x="1349477" y="-447053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3" name="Google Shape;683;g38166ad6feb_0_94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g38166ad6feb_0_94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8166ad6feb_0_94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g38166ad6feb_0_94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5851089" y="1"/>
            <a:ext cx="3291840" cy="500634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38166ad6feb_0_947"/>
          <p:cNvSpPr/>
          <p:nvPr/>
        </p:nvSpPr>
        <p:spPr>
          <a:xfrm>
            <a:off x="5853264" y="1"/>
            <a:ext cx="3289800" cy="5008500"/>
          </a:xfrm>
          <a:prstGeom prst="rect">
            <a:avLst/>
          </a:prstGeom>
          <a:solidFill>
            <a:schemeClr val="dk1">
              <a:alpha val="49019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89" name="Google Shape;689;g38166ad6feb_0_947"/>
          <p:cNvSpPr>
            <a:spLocks noGrp="1"/>
          </p:cNvSpPr>
          <p:nvPr>
            <p:ph type="pic" idx="2"/>
          </p:nvPr>
        </p:nvSpPr>
        <p:spPr>
          <a:xfrm>
            <a:off x="-8462" y="4"/>
            <a:ext cx="5861700" cy="500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0" name="Google Shape;690;g38166ad6feb_0_947"/>
          <p:cNvSpPr/>
          <p:nvPr/>
        </p:nvSpPr>
        <p:spPr>
          <a:xfrm>
            <a:off x="-7391" y="5008500"/>
            <a:ext cx="7053900" cy="1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91" name="Google Shape;691;g38166ad6feb_0_947"/>
          <p:cNvSpPr/>
          <p:nvPr/>
        </p:nvSpPr>
        <p:spPr>
          <a:xfrm>
            <a:off x="5853267" y="5008500"/>
            <a:ext cx="3168300" cy="10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68575" tIns="0" rIns="2697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92" name="Google Shape;692;g38166ad6feb_0_947"/>
          <p:cNvSpPr txBox="1"/>
          <p:nvPr/>
        </p:nvSpPr>
        <p:spPr>
          <a:xfrm>
            <a:off x="9022557" y="5008500"/>
            <a:ext cx="121500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53975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93" name="Google Shape;693;g38166ad6feb_0_947"/>
          <p:cNvSpPr txBox="1">
            <a:spLocks noGrp="1"/>
          </p:cNvSpPr>
          <p:nvPr>
            <p:ph type="ctrTitle"/>
          </p:nvPr>
        </p:nvSpPr>
        <p:spPr>
          <a:xfrm>
            <a:off x="6055048" y="1471614"/>
            <a:ext cx="28200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g38166ad6feb_0_947"/>
          <p:cNvSpPr txBox="1">
            <a:spLocks noGrp="1"/>
          </p:cNvSpPr>
          <p:nvPr>
            <p:ph type="subTitle" idx="1"/>
          </p:nvPr>
        </p:nvSpPr>
        <p:spPr>
          <a:xfrm>
            <a:off x="6055047" y="2701529"/>
            <a:ext cx="28176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5" name="Google Shape;695;g38166ad6feb_0_947"/>
          <p:cNvSpPr/>
          <p:nvPr/>
        </p:nvSpPr>
        <p:spPr>
          <a:xfrm>
            <a:off x="6582456" y="2985860"/>
            <a:ext cx="2562056" cy="2023156"/>
          </a:xfrm>
          <a:custGeom>
            <a:avLst/>
            <a:gdLst/>
            <a:ahLst/>
            <a:cxnLst/>
            <a:rect l="l" t="t" r="r" b="b"/>
            <a:pathLst>
              <a:path w="4115752" h="3250050" extrusionOk="0">
                <a:moveTo>
                  <a:pt x="4115752" y="1547932"/>
                </a:moveTo>
                <a:lnTo>
                  <a:pt x="4114800" y="1547932"/>
                </a:lnTo>
                <a:cubicBezTo>
                  <a:pt x="4114800" y="1540312"/>
                  <a:pt x="4113847" y="1532692"/>
                  <a:pt x="4110990" y="1526025"/>
                </a:cubicBezTo>
                <a:cubicBezTo>
                  <a:pt x="4060507" y="1391722"/>
                  <a:pt x="3224212" y="-249435"/>
                  <a:pt x="2775585" y="32505"/>
                </a:cubicBezTo>
                <a:cubicBezTo>
                  <a:pt x="2375535" y="283965"/>
                  <a:pt x="2629852" y="2428995"/>
                  <a:pt x="2101215" y="2428995"/>
                </a:cubicBezTo>
                <a:cubicBezTo>
                  <a:pt x="1784985" y="2428995"/>
                  <a:pt x="1670685" y="1303140"/>
                  <a:pt x="1255395" y="1303140"/>
                </a:cubicBezTo>
                <a:cubicBezTo>
                  <a:pt x="1037272" y="1303140"/>
                  <a:pt x="710565" y="1554600"/>
                  <a:pt x="710565" y="2351842"/>
                </a:cubicBezTo>
                <a:cubicBezTo>
                  <a:pt x="710565" y="3149085"/>
                  <a:pt x="0" y="3250050"/>
                  <a:pt x="0" y="325005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96" name="Google Shape;696;g38166ad6feb_0_947"/>
          <p:cNvSpPr/>
          <p:nvPr/>
        </p:nvSpPr>
        <p:spPr>
          <a:xfrm>
            <a:off x="-7392" y="5116500"/>
            <a:ext cx="9151500" cy="27000"/>
          </a:xfrm>
          <a:prstGeom prst="rect">
            <a:avLst/>
          </a:prstGeom>
          <a:gradFill>
            <a:gsLst>
              <a:gs pos="0">
                <a:schemeClr val="accent4"/>
              </a:gs>
              <a:gs pos="37000">
                <a:srgbClr val="D8D8D8"/>
              </a:gs>
              <a:gs pos="68000">
                <a:srgbClr val="262626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0" name="Google Shape;780;p7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1" name="Google Shape;781;p7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7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p7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a6bef997fe_0_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55" name="Google Shape;855;g3a6bef997fe_0_1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56" name="Google Shape;856;g3a6bef997fe_0_17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a6bef997fe_1_8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93" name="Google Shape;993;g3a6bef997fe_1_8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94" name="Google Shape;994;g3a6bef997fe_1_88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1977c1542_1_8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g381977c1542_1_80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g381977c1542_1_8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g381977c1542_1_8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g381977c1542_1_8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1977c1542_1_4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381977c1542_1_49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g381977c1542_1_49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g381977c1542_1_4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g381977c1542_1_49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B3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6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6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6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6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8166ad6feb_0_266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500" b="0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g38166ad6feb_0_266"/>
          <p:cNvSpPr txBox="1">
            <a:spLocks noGrp="1"/>
          </p:cNvSpPr>
          <p:nvPr>
            <p:ph type="body" idx="1"/>
          </p:nvPr>
        </p:nvSpPr>
        <p:spPr>
          <a:xfrm>
            <a:off x="4244466" y="1635992"/>
            <a:ext cx="45885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g38166ad6feb_0_26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g38166ad6feb_0_26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g38166ad6feb_0_26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B3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166ad6feb_0_17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3" name="Google Shape;413;g38166ad6feb_0_17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4" name="Google Shape;414;g38166ad6feb_0_17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g38166ad6feb_0_172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g38166ad6feb_0_17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8" name="Google Shape;538;p6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6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0" name="Google Shape;540;p6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1" name="Google Shape;541;p6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8166ad6feb_0_8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3" name="Google Shape;613;g38166ad6feb_0_87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4" name="Google Shape;614;g38166ad6feb_0_87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Google Shape;615;g38166ad6feb_0_87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6" name="Google Shape;616;g38166ad6feb_0_87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8166ad6feb_0_154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Google Shape;705;g38166ad6feb_0_15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6" name="Google Shape;706;g38166ad6feb_0_154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7" name="Google Shape;707;g38166ad6feb_0_154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8" name="Google Shape;708;g38166ad6feb_0_154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childnet.com/what-we-do/our-projects/project-desham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3.xml"/><Relationship Id="rId5" Type="http://schemas.openxmlformats.org/officeDocument/2006/relationships/hyperlink" Target="http://csi.hr" TargetMode="Externa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64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mailto:tomislav@cnzd.hr" TargetMode="External"/><Relationship Id="rId7" Type="http://schemas.openxmlformats.org/officeDocument/2006/relationships/hyperlink" Target="mailto:marijana.zagorac@a1.hr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3.xml"/><Relationship Id="rId6" Type="http://schemas.openxmlformats.org/officeDocument/2006/relationships/hyperlink" Target="mailto:robertamatkovic@yahoo.com" TargetMode="External"/><Relationship Id="rId5" Type="http://schemas.openxmlformats.org/officeDocument/2006/relationships/hyperlink" Target="mailto:miroslav.rajter@pravo.unizg.hr" TargetMode="External"/><Relationship Id="rId4" Type="http://schemas.openxmlformats.org/officeDocument/2006/relationships/hyperlink" Target="mailto:lvejmelka@pravo.hr" TargetMode="External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mailto:tomislav@cnzd.hr" TargetMode="External"/><Relationship Id="rId7" Type="http://schemas.openxmlformats.org/officeDocument/2006/relationships/image" Target="../media/image69.png"/><Relationship Id="rId12" Type="http://schemas.openxmlformats.org/officeDocument/2006/relationships/hyperlink" Target="mailto:jovana.skoric@ff.uns.ac.r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hyperlink" Target="mailto:ena.g@ucg.ac.me" TargetMode="External"/><Relationship Id="rId5" Type="http://schemas.openxmlformats.org/officeDocument/2006/relationships/image" Target="../media/image67.png"/><Relationship Id="rId10" Type="http://schemas.openxmlformats.org/officeDocument/2006/relationships/hyperlink" Target="http://doc.dr.sc" TargetMode="External"/><Relationship Id="rId4" Type="http://schemas.openxmlformats.org/officeDocument/2006/relationships/hyperlink" Target="mailto:lvejmelka@pravo.hr" TargetMode="External"/><Relationship Id="rId9" Type="http://schemas.openxmlformats.org/officeDocument/2006/relationships/hyperlink" Target="http://izv.prof.dr.sc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1.xml"/><Relationship Id="rId6" Type="http://schemas.openxmlformats.org/officeDocument/2006/relationships/hyperlink" Target="https://www.pravo.unizg.hr/czo_moderne_tehnologije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304422X0600016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8166ad6feb_0_0"/>
          <p:cNvSpPr txBox="1">
            <a:spLocks noGrp="1"/>
          </p:cNvSpPr>
          <p:nvPr>
            <p:ph type="ctrTitle"/>
          </p:nvPr>
        </p:nvSpPr>
        <p:spPr>
          <a:xfrm>
            <a:off x="5634600" y="0"/>
            <a:ext cx="35094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FFA09D"/>
                </a:solidFill>
              </a:rPr>
              <a:t>deSHAME</a:t>
            </a:r>
            <a:r>
              <a:rPr lang="hr-HR" sz="2900">
                <a:solidFill>
                  <a:srgbClr val="FFA09D"/>
                </a:solidFill>
              </a:rPr>
              <a:t> Hrvatska</a:t>
            </a:r>
            <a:endParaRPr sz="2900">
              <a:solidFill>
                <a:srgbClr val="FFA09D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4A86E8"/>
                </a:solidFill>
              </a:rPr>
              <a:t>deSHAME</a:t>
            </a:r>
            <a:r>
              <a:rPr lang="hr-HR" sz="2900">
                <a:solidFill>
                  <a:srgbClr val="4A86E8"/>
                </a:solidFill>
              </a:rPr>
              <a:t> Srbija </a:t>
            </a:r>
            <a:endParaRPr sz="2900">
              <a:solidFill>
                <a:srgbClr val="4A86E8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FFFF00"/>
                </a:solidFill>
              </a:rPr>
              <a:t>deSHAME</a:t>
            </a:r>
            <a:r>
              <a:rPr lang="hr-HR" sz="2900">
                <a:solidFill>
                  <a:srgbClr val="FFFF00"/>
                </a:solidFill>
              </a:rPr>
              <a:t> Crna Gora</a:t>
            </a:r>
            <a:endParaRPr sz="100" b="1">
              <a:solidFill>
                <a:srgbClr val="FFFF00"/>
              </a:solidFill>
            </a:endParaRPr>
          </a:p>
        </p:txBody>
      </p:sp>
      <p:sp>
        <p:nvSpPr>
          <p:cNvPr id="1130" name="Google Shape;1130;g38166ad6feb_0_0" descr="space radar outline"/>
          <p:cNvSpPr/>
          <p:nvPr/>
        </p:nvSpPr>
        <p:spPr>
          <a:xfrm rot="-4869995">
            <a:off x="7991054" y="3325206"/>
            <a:ext cx="178328" cy="178328"/>
          </a:xfrm>
          <a:custGeom>
            <a:avLst/>
            <a:gdLst/>
            <a:ahLst/>
            <a:cxnLst/>
            <a:rect l="l" t="t" r="r" b="b"/>
            <a:pathLst>
              <a:path w="238125" h="238125" extrusionOk="0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31" name="Google Shape;1131;g38166ad6feb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g38166ad6feb_0_0"/>
          <p:cNvSpPr txBox="1"/>
          <p:nvPr/>
        </p:nvSpPr>
        <p:spPr>
          <a:xfrm>
            <a:off x="5891825" y="1585275"/>
            <a:ext cx="3165000" cy="1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hr-HR" sz="2300" b="1" i="0" u="none" strike="noStrike" cap="none">
                <a:solidFill>
                  <a:srgbClr val="00FF00"/>
                </a:solidFill>
                <a:highlight>
                  <a:srgbClr val="595959"/>
                </a:highlight>
                <a:latin typeface="Calibri"/>
                <a:ea typeface="Calibri"/>
                <a:cs typeface="Calibri"/>
                <a:sym typeface="Calibri"/>
              </a:rPr>
              <a:t>DeShame u tri vala: </a:t>
            </a:r>
            <a:endParaRPr sz="2300" b="1" i="0" u="none" strike="noStrike" cap="none">
              <a:solidFill>
                <a:srgbClr val="00FF00"/>
              </a:solidFill>
              <a:highlight>
                <a:srgbClr val="59595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hr-HR" sz="2000" b="0" i="0" u="none" strike="noStrike" cap="none">
                <a:solidFill>
                  <a:schemeClr val="lt1"/>
                </a:solidFill>
                <a:highlight>
                  <a:srgbClr val="595959"/>
                </a:highlight>
                <a:latin typeface="Calibri"/>
                <a:ea typeface="Calibri"/>
                <a:cs typeface="Calibri"/>
                <a:sym typeface="Calibri"/>
              </a:rPr>
              <a:t>Što znamo, što radimo i što želimo graditi zajedno kroz nacionalnu, regionalnu i međunarodnu suradnju?</a:t>
            </a:r>
            <a:endParaRPr sz="100" b="0" i="0" u="none" strike="noStrike" cap="none">
              <a:solidFill>
                <a:schemeClr val="lt1"/>
              </a:solidFill>
              <a:highlight>
                <a:srgbClr val="59595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3" name="Google Shape;1133;g38166ad6feb_0_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96"/>
          <a:stretch/>
        </p:blipFill>
        <p:spPr>
          <a:xfrm>
            <a:off x="754375" y="578715"/>
            <a:ext cx="4450451" cy="362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8af0eb110f_0_6"/>
          <p:cNvSpPr txBox="1">
            <a:spLocks noGrp="1"/>
          </p:cNvSpPr>
          <p:nvPr>
            <p:ph type="title"/>
          </p:nvPr>
        </p:nvSpPr>
        <p:spPr>
          <a:xfrm>
            <a:off x="54965" y="-105079"/>
            <a:ext cx="9034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r-HR"/>
              <a:t>deSHAME Balkan - 3 istraživačka vala</a:t>
            </a:r>
            <a:endParaRPr/>
          </a:p>
        </p:txBody>
      </p:sp>
      <p:grpSp>
        <p:nvGrpSpPr>
          <p:cNvPr id="1221" name="Google Shape;1221;g38af0eb110f_0_6"/>
          <p:cNvGrpSpPr/>
          <p:nvPr/>
        </p:nvGrpSpPr>
        <p:grpSpPr>
          <a:xfrm>
            <a:off x="618820" y="1575830"/>
            <a:ext cx="1613527" cy="2315195"/>
            <a:chOff x="618820" y="1574025"/>
            <a:chExt cx="1613527" cy="2315195"/>
          </a:xfrm>
        </p:grpSpPr>
        <p:cxnSp>
          <p:nvCxnSpPr>
            <p:cNvPr id="1222" name="Google Shape;1222;g38af0eb110f_0_6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1D7E7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23" name="Google Shape;1223;g38af0eb110f_0_6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1D7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g38af0eb110f_0_6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25" name="Google Shape;1225;g38af0eb110f_0_6"/>
            <p:cNvGrpSpPr/>
            <p:nvPr/>
          </p:nvGrpSpPr>
          <p:grpSpPr>
            <a:xfrm>
              <a:off x="719081" y="1574025"/>
              <a:ext cx="1513266" cy="2315195"/>
              <a:chOff x="1314039" y="1574025"/>
              <a:chExt cx="1513266" cy="2315195"/>
            </a:xfrm>
          </p:grpSpPr>
          <p:sp>
            <p:nvSpPr>
              <p:cNvPr id="1226" name="Google Shape;1226;g38af0eb110f_0_6"/>
              <p:cNvSpPr txBox="1"/>
              <p:nvPr/>
            </p:nvSpPr>
            <p:spPr>
              <a:xfrm>
                <a:off x="1321858" y="2695025"/>
                <a:ext cx="11673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hr-HR" sz="1000" b="1" i="0" u="none" strike="noStrike" cap="none">
                    <a:solidFill>
                      <a:srgbClr val="1B786F"/>
                    </a:solidFill>
                    <a:latin typeface="Roboto"/>
                    <a:ea typeface="Roboto"/>
                    <a:cs typeface="Roboto"/>
                    <a:sym typeface="Roboto"/>
                  </a:rPr>
                  <a:t>deSHAME1 HRVATSKA </a:t>
                </a:r>
                <a:endParaRPr sz="10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27" name="Google Shape;1227;g38af0eb110f_0_6"/>
              <p:cNvSpPr txBox="1"/>
              <p:nvPr/>
            </p:nvSpPr>
            <p:spPr>
              <a:xfrm>
                <a:off x="1324005" y="3151820"/>
                <a:ext cx="15033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hr-HR" sz="1200" b="1" i="0" u="none" strike="noStrike" cap="none">
                    <a:solidFill>
                      <a:srgbClr val="1B786F"/>
                    </a:solidFill>
                    <a:latin typeface="Roboto"/>
                    <a:ea typeface="Roboto"/>
                    <a:cs typeface="Roboto"/>
                    <a:sym typeface="Roboto"/>
                  </a:rPr>
                  <a:t>n= 2017 </a:t>
                </a:r>
                <a:endParaRPr sz="12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hr-HR" sz="1400" b="1" i="0" u="none" strike="noStrike" cap="none">
                    <a:solidFill>
                      <a:srgbClr val="1B786F"/>
                    </a:solidFill>
                    <a:latin typeface="Roboto"/>
                    <a:ea typeface="Roboto"/>
                    <a:cs typeface="Roboto"/>
                    <a:sym typeface="Roboto"/>
                  </a:rPr>
                  <a:t>1 i 3 RAZRED SREDNJE ŠKOLE</a:t>
                </a:r>
                <a:endParaRPr sz="14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28" name="Google Shape;1228;g38af0eb110f_0_6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hr-HR" sz="1100" b="1" i="0" u="none" strike="noStrike" cap="none">
                    <a:solidFill>
                      <a:srgbClr val="1B786F"/>
                    </a:solidFill>
                    <a:latin typeface="Roboto"/>
                    <a:ea typeface="Roboto"/>
                    <a:cs typeface="Roboto"/>
                    <a:sym typeface="Roboto"/>
                  </a:rPr>
                  <a:t>2021</a:t>
                </a:r>
                <a:endParaRPr sz="11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229" name="Google Shape;1229;g38af0eb110f_0_6"/>
          <p:cNvGrpSpPr/>
          <p:nvPr/>
        </p:nvGrpSpPr>
        <p:grpSpPr>
          <a:xfrm>
            <a:off x="1917073" y="1575830"/>
            <a:ext cx="1418334" cy="2270496"/>
            <a:chOff x="1917073" y="1575830"/>
            <a:chExt cx="1418334" cy="2270496"/>
          </a:xfrm>
        </p:grpSpPr>
        <p:cxnSp>
          <p:nvCxnSpPr>
            <p:cNvPr id="1230" name="Google Shape;1230;g38af0eb110f_0_6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1D7E7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31" name="Google Shape;1231;g38af0eb110f_0_6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009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g38af0eb110f_0_6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g38af0eb110f_0_6"/>
            <p:cNvSpPr txBox="1"/>
            <p:nvPr/>
          </p:nvSpPr>
          <p:spPr>
            <a:xfrm>
              <a:off x="202156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deSHAME1 SRBIJA</a:t>
              </a:r>
              <a:endParaRPr sz="1000" b="1" i="0" u="none" strike="noStrike" cap="none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4" name="Google Shape;1234;g38af0eb110f_0_6"/>
            <p:cNvSpPr txBox="1"/>
            <p:nvPr/>
          </p:nvSpPr>
          <p:spPr>
            <a:xfrm>
              <a:off x="2023725" y="3153626"/>
              <a:ext cx="1167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hr-HR" sz="13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n= 2950 </a:t>
              </a:r>
              <a:endParaRPr sz="1300" b="1" i="0" u="none" strike="noStrike" cap="none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5" name="Google Shape;1235;g38af0eb110f_0_6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hr-HR" sz="11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 sz="1100" b="1" i="0" u="none" strike="noStrike" cap="none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36" name="Google Shape;1236;g38af0eb110f_0_6"/>
          <p:cNvGrpSpPr/>
          <p:nvPr/>
        </p:nvGrpSpPr>
        <p:grpSpPr>
          <a:xfrm>
            <a:off x="3153656" y="1575818"/>
            <a:ext cx="1418334" cy="2397775"/>
            <a:chOff x="3214118" y="1575830"/>
            <a:chExt cx="1418334" cy="2397775"/>
          </a:xfrm>
        </p:grpSpPr>
        <p:cxnSp>
          <p:nvCxnSpPr>
            <p:cNvPr id="1237" name="Google Shape;1237;g38af0eb110f_0_6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38" name="Google Shape;1238;g38af0eb110f_0_6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00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g38af0eb110f_0_6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1B7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g38af0eb110f_0_6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deSHAME1 CRNA GORA</a:t>
              </a:r>
              <a:endParaRPr sz="1000" b="1" i="0" u="none" strike="noStrike" cap="none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1" name="Google Shape;1241;g38af0eb110f_0_6"/>
            <p:cNvSpPr txBox="1"/>
            <p:nvPr/>
          </p:nvSpPr>
          <p:spPr>
            <a:xfrm>
              <a:off x="3405280" y="3236205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hr-HR" sz="13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n= 510 </a:t>
              </a:r>
              <a:endParaRPr sz="1300" b="1" i="0" u="none" strike="noStrike" cap="none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2" name="Google Shape;1242;g38af0eb110f_0_6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hr-HR" sz="1200" b="1" i="0" u="none" strike="noStrike" cap="none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 sz="1200" b="1" i="0" u="none" strike="noStrike" cap="none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3" name="Google Shape;1243;g38af0eb110f_0_6"/>
          <p:cNvGrpSpPr/>
          <p:nvPr/>
        </p:nvGrpSpPr>
        <p:grpSpPr>
          <a:xfrm>
            <a:off x="4511594" y="1553480"/>
            <a:ext cx="1644706" cy="2315195"/>
            <a:chOff x="4511544" y="1575830"/>
            <a:chExt cx="1644706" cy="2315195"/>
          </a:xfrm>
        </p:grpSpPr>
        <p:cxnSp>
          <p:nvCxnSpPr>
            <p:cNvPr id="1244" name="Google Shape;1244;g38af0eb110f_0_6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5" name="Google Shape;1245;g38af0eb110f_0_6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g38af0eb110f_0_6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g38af0eb110f_0_6"/>
            <p:cNvSpPr txBox="1"/>
            <p:nvPr/>
          </p:nvSpPr>
          <p:spPr>
            <a:xfrm>
              <a:off x="461958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deSHAME 2</a:t>
              </a:r>
              <a:endParaRPr sz="10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HRVATSKA</a:t>
              </a:r>
              <a:endParaRPr sz="10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8" name="Google Shape;1248;g38af0eb110f_0_6"/>
            <p:cNvSpPr txBox="1"/>
            <p:nvPr/>
          </p:nvSpPr>
          <p:spPr>
            <a:xfrm>
              <a:off x="4621750" y="3198325"/>
              <a:ext cx="15345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hr-HR" sz="13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n= 1715</a:t>
              </a:r>
              <a:endParaRPr sz="13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hr-HR" sz="13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RODITELJI DJECE OSNOVNE I SREDNJE ŠKOLE</a:t>
              </a:r>
              <a:endParaRPr sz="13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9" name="Google Shape;1249;g38af0eb110f_0_6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hr-HR" sz="8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20XX</a:t>
              </a:r>
              <a:endParaRPr sz="8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0" name="Google Shape;1250;g38af0eb110f_0_6"/>
          <p:cNvGrpSpPr/>
          <p:nvPr/>
        </p:nvGrpSpPr>
        <p:grpSpPr>
          <a:xfrm>
            <a:off x="5808702" y="1575830"/>
            <a:ext cx="1418334" cy="2315200"/>
            <a:chOff x="3214118" y="1575830"/>
            <a:chExt cx="1418334" cy="2315200"/>
          </a:xfrm>
        </p:grpSpPr>
        <p:cxnSp>
          <p:nvCxnSpPr>
            <p:cNvPr id="1251" name="Google Shape;1251;g38af0eb110f_0_6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52" name="Google Shape;1252;g38af0eb110f_0_6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g38af0eb110f_0_6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g38af0eb110f_0_6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deSHAME2 </a:t>
              </a:r>
              <a:endParaRPr sz="10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SRBIJA</a:t>
              </a:r>
              <a:endParaRPr sz="10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5" name="Google Shape;1255;g38af0eb110f_0_6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n= 1254</a:t>
              </a:r>
              <a:endParaRPr sz="14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6" name="Google Shape;1256;g38af0eb110f_0_6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hr-HR" sz="8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20XX</a:t>
              </a:r>
              <a:endParaRPr sz="8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7" name="Google Shape;1257;g38af0eb110f_0_6"/>
          <p:cNvGrpSpPr/>
          <p:nvPr/>
        </p:nvGrpSpPr>
        <p:grpSpPr>
          <a:xfrm>
            <a:off x="7106128" y="1575830"/>
            <a:ext cx="1418335" cy="2315200"/>
            <a:chOff x="4511544" y="1575830"/>
            <a:chExt cx="1418335" cy="2315200"/>
          </a:xfrm>
        </p:grpSpPr>
        <p:cxnSp>
          <p:nvCxnSpPr>
            <p:cNvPr id="1258" name="Google Shape;1258;g38af0eb110f_0_6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59" name="Google Shape;1259;g38af0eb110f_0_6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FF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r-HR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g38af0eb110f_0_6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g38af0eb110f_0_6"/>
            <p:cNvSpPr txBox="1"/>
            <p:nvPr/>
          </p:nvSpPr>
          <p:spPr>
            <a:xfrm>
              <a:off x="461958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hr-HR" sz="1000" b="1" i="0" u="none" strike="noStrike" cap="none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deSHAME 3 HRVATSKA</a:t>
              </a:r>
              <a:endParaRPr sz="10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2" name="Google Shape;1262;g38af0eb110f_0_6"/>
            <p:cNvSpPr txBox="1"/>
            <p:nvPr/>
          </p:nvSpPr>
          <p:spPr>
            <a:xfrm>
              <a:off x="462174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hr-HR" sz="1300" b="1" i="0" u="none" strike="noStrike" cap="none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n= 1727</a:t>
              </a:r>
              <a:endParaRPr sz="1300" b="1" i="0" u="none" strike="noStrike" cap="non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hr-HR" sz="1300" b="1" i="0" u="none" strike="noStrike" cap="none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od 5 do 8 RAZREDA OSNOVNE ŠKOLE</a:t>
              </a:r>
              <a:endParaRPr sz="1300" b="1" i="0" u="none" strike="noStrike" cap="non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63" name="Google Shape;1263;g38af0eb110f_0_6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hr-HR" sz="1100" b="1" i="0" u="none" strike="noStrike" cap="none">
                  <a:solidFill>
                    <a:srgbClr val="BD4B48"/>
                  </a:solidFill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 sz="1100" b="1" i="0" u="none" strike="noStrike" cap="none">
                <a:solidFill>
                  <a:srgbClr val="BD4B4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9269" y="2998045"/>
            <a:ext cx="3600418" cy="2186920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 b="1"/>
              <a:t>Osnovne informacije o istraživanju</a:t>
            </a:r>
            <a:endParaRPr/>
          </a:p>
        </p:txBody>
      </p:sp>
      <p:pic>
        <p:nvPicPr>
          <p:cNvPr id="1270" name="Google Shape;1270;p8" descr="https://www9.lunapic.com/editor/working/1635059576620731?27653779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69" y="4068090"/>
            <a:ext cx="2759394" cy="109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3" y="3939903"/>
            <a:ext cx="1165225" cy="10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80" y="1144230"/>
            <a:ext cx="4712907" cy="2923861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8"/>
          <p:cNvSpPr txBox="1"/>
          <p:nvPr/>
        </p:nvSpPr>
        <p:spPr>
          <a:xfrm>
            <a:off x="5129137" y="1327324"/>
            <a:ext cx="3399609" cy="189282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Uz podršku DeSHAME International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sada provedeno u 3 zemlje: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Mađarska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Ujedinjeno Kraljevstvo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Childnet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https://www.childnet.com/what-we-do/our-projects/project-deshame/</a:t>
            </a: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8"/>
          <p:cNvSpPr/>
          <p:nvPr/>
        </p:nvSpPr>
        <p:spPr>
          <a:xfrm>
            <a:off x="-23669" y="0"/>
            <a:ext cx="64472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hr-HR" sz="72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38166ad6feb_0_25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 extrusionOk="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F904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0" name="Google Shape;1280;g38166ad6feb_0_256"/>
          <p:cNvGrpSpPr/>
          <p:nvPr/>
        </p:nvGrpSpPr>
        <p:grpSpPr>
          <a:xfrm>
            <a:off x="144018" y="189737"/>
            <a:ext cx="8712835" cy="4680585"/>
            <a:chOff x="144018" y="189737"/>
            <a:chExt cx="8712835" cy="4680585"/>
          </a:xfrm>
        </p:grpSpPr>
        <p:sp>
          <p:nvSpPr>
            <p:cNvPr id="1281" name="Google Shape;1281;g38166ad6feb_0_256"/>
            <p:cNvSpPr/>
            <p:nvPr/>
          </p:nvSpPr>
          <p:spPr>
            <a:xfrm>
              <a:off x="144018" y="189737"/>
              <a:ext cx="8712835" cy="4680585"/>
            </a:xfrm>
            <a:custGeom>
              <a:avLst/>
              <a:gdLst/>
              <a:ahLst/>
              <a:cxnLst/>
              <a:rect l="l" t="t" r="r" b="b"/>
              <a:pathLst>
                <a:path w="8712835" h="4680585" extrusionOk="0">
                  <a:moveTo>
                    <a:pt x="8712708" y="0"/>
                  </a:moveTo>
                  <a:lnTo>
                    <a:pt x="0" y="0"/>
                  </a:lnTo>
                  <a:lnTo>
                    <a:pt x="0" y="4680204"/>
                  </a:lnTo>
                  <a:lnTo>
                    <a:pt x="8712708" y="4680204"/>
                  </a:lnTo>
                  <a:lnTo>
                    <a:pt x="8712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g38166ad6feb_0_256"/>
            <p:cNvSpPr/>
            <p:nvPr/>
          </p:nvSpPr>
          <p:spPr>
            <a:xfrm>
              <a:off x="144018" y="189737"/>
              <a:ext cx="8712835" cy="4680585"/>
            </a:xfrm>
            <a:custGeom>
              <a:avLst/>
              <a:gdLst/>
              <a:ahLst/>
              <a:cxnLst/>
              <a:rect l="l" t="t" r="r" b="b"/>
              <a:pathLst>
                <a:path w="8712835" h="4680585" extrusionOk="0">
                  <a:moveTo>
                    <a:pt x="0" y="4680204"/>
                  </a:moveTo>
                  <a:lnTo>
                    <a:pt x="8712708" y="4680204"/>
                  </a:lnTo>
                  <a:lnTo>
                    <a:pt x="8712708" y="0"/>
                  </a:lnTo>
                  <a:lnTo>
                    <a:pt x="0" y="0"/>
                  </a:lnTo>
                  <a:lnTo>
                    <a:pt x="0" y="4680204"/>
                  </a:lnTo>
                  <a:close/>
                </a:path>
              </a:pathLst>
            </a:custGeom>
            <a:noFill/>
            <a:ln w="25400" cap="flat" cmpd="sng">
              <a:solidFill>
                <a:srgbClr val="009F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3" name="Google Shape;1283;g38166ad6feb_0_256"/>
          <p:cNvSpPr txBox="1"/>
          <p:nvPr/>
        </p:nvSpPr>
        <p:spPr>
          <a:xfrm>
            <a:off x="199440" y="685477"/>
            <a:ext cx="70815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900" rIns="0" bIns="0" anchor="t" anchorCtr="0">
            <a:spAutoFit/>
          </a:bodyPr>
          <a:lstStyle/>
          <a:p>
            <a:pPr marL="184785" marR="0" lvl="0" indent="-172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Neželjeno seksualno ponašanje na bilo kojoj digitalnoj platformi</a:t>
            </a: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4785" marR="0" lvl="0" indent="-172085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Smatra se </a:t>
            </a:r>
            <a:r>
              <a:rPr lang="hr-HR" sz="21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oblikom seksualnog nasilja</a:t>
            </a: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4785" marR="0" lvl="0" indent="-172085" algn="l" rtl="0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Spada pod </a:t>
            </a:r>
            <a:r>
              <a:rPr lang="hr-HR" sz="21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nasilje na internetu</a:t>
            </a: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g38166ad6feb_0_256"/>
          <p:cNvSpPr txBox="1"/>
          <p:nvPr/>
        </p:nvSpPr>
        <p:spPr>
          <a:xfrm>
            <a:off x="199440" y="2672545"/>
            <a:ext cx="48966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184785" marR="0" lvl="0" indent="-1720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Uključuje:</a:t>
            </a: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7685" marR="0" lvl="1" indent="-172084" algn="l" rtl="0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hr-H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Nesporazumno dijeljenje intimnih slika ili videa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7685" marR="0" lvl="1" indent="-172084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hr-H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Iskorištavanje prisilu i prijetnje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7685" marR="0" lvl="1" indent="-172084" algn="l" rtl="0">
              <a:lnSpc>
                <a:spcPct val="100000"/>
              </a:lnSpc>
              <a:spcBef>
                <a:spcPts val="19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hr-H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Seksualizovano vršnjačko nasilje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7050" marR="0" lvl="1" indent="-1714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hr-H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Neželjenu seksualizaciju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g38166ad6feb_0_256"/>
          <p:cNvSpPr txBox="1">
            <a:spLocks noGrp="1"/>
          </p:cNvSpPr>
          <p:nvPr>
            <p:ph type="title"/>
          </p:nvPr>
        </p:nvSpPr>
        <p:spPr>
          <a:xfrm>
            <a:off x="366471" y="349376"/>
            <a:ext cx="48801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r-HR" sz="23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Što je on-line seksualno uznemiravanje?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6" name="Google Shape;1286;g38166ad6feb_0_2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273" y="1383925"/>
            <a:ext cx="3242525" cy="320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9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7353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Calibri"/>
              <a:buNone/>
            </a:pPr>
            <a:r>
              <a:rPr lang="hr-HR" sz="8000" b="1">
                <a:solidFill>
                  <a:schemeClr val="accent6"/>
                </a:solidFill>
              </a:rPr>
              <a:t># </a:t>
            </a:r>
            <a:r>
              <a:rPr lang="hr-HR" sz="2955" b="1"/>
              <a:t>Nacionalna istraživanja sa srednjoškolcima - regionalna perspektiva</a:t>
            </a:r>
            <a:endParaRPr sz="2555" b="1">
              <a:solidFill>
                <a:schemeClr val="accent6"/>
              </a:solidFill>
            </a:endParaRPr>
          </a:p>
        </p:txBody>
      </p:sp>
      <p:sp>
        <p:nvSpPr>
          <p:cNvPr id="1292" name="Google Shape;1292;p9"/>
          <p:cNvSpPr txBox="1">
            <a:spLocks noGrp="1"/>
          </p:cNvSpPr>
          <p:nvPr>
            <p:ph type="body" idx="1"/>
          </p:nvPr>
        </p:nvSpPr>
        <p:spPr>
          <a:xfrm>
            <a:off x="477125" y="1648925"/>
            <a:ext cx="2522700" cy="20346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rmAutofit fontScale="625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hr-HR" b="1"/>
              <a:t>HRVATSKA 2021</a:t>
            </a:r>
            <a:endParaRPr b="1"/>
          </a:p>
          <a:p>
            <a:pPr marL="342776" lvl="0" indent="-3275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20 županija i Grad Zagreb</a:t>
            </a:r>
            <a:endParaRPr/>
          </a:p>
          <a:p>
            <a:pPr marL="342776" lvl="0" indent="-327536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b="1"/>
              <a:t>21 srednja škola</a:t>
            </a:r>
            <a:endParaRPr/>
          </a:p>
          <a:p>
            <a:pPr marL="342776" lvl="0" indent="-327536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b="1"/>
              <a:t>Učenici 1. i 3. razreda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90000"/>
              <a:buNone/>
            </a:pPr>
            <a:r>
              <a:rPr lang="hr-HR" b="1"/>
              <a:t>2016 UPITNIKA!</a:t>
            </a:r>
            <a:endParaRPr b="1"/>
          </a:p>
        </p:txBody>
      </p:sp>
      <p:pic>
        <p:nvPicPr>
          <p:cNvPr id="1293" name="Google Shape;12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184" y="51472"/>
            <a:ext cx="1511300" cy="7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5401" y="4194450"/>
            <a:ext cx="746000" cy="68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9"/>
          <p:cNvSpPr txBox="1"/>
          <p:nvPr/>
        </p:nvSpPr>
        <p:spPr>
          <a:xfrm>
            <a:off x="218175" y="3881625"/>
            <a:ext cx="2708700" cy="11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775" marR="0" lvl="0" indent="-327535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r-H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Kriterijski uzorci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r-H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Neproporcionalno stratificirani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9"/>
          <p:cNvSpPr txBox="1">
            <a:spLocks noGrp="1"/>
          </p:cNvSpPr>
          <p:nvPr>
            <p:ph type="body" idx="1"/>
          </p:nvPr>
        </p:nvSpPr>
        <p:spPr>
          <a:xfrm>
            <a:off x="3178050" y="1648925"/>
            <a:ext cx="2522700" cy="20346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rmAutofit fontScale="700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hr-HR" b="1"/>
              <a:t>SRBIJA 2023</a:t>
            </a:r>
            <a:endParaRPr b="1"/>
          </a:p>
          <a:p>
            <a:pPr marL="342775" lvl="0" indent="-327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16 školskih uprava</a:t>
            </a:r>
            <a:endParaRPr/>
          </a:p>
          <a:p>
            <a:pPr marL="342775" lvl="0" indent="-327535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b="1"/>
              <a:t>21 srednja škola</a:t>
            </a:r>
            <a:endParaRPr/>
          </a:p>
          <a:p>
            <a:pPr marL="342775" lvl="0" indent="-327535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b="1"/>
              <a:t>Učenici 1. i 3. razreda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90000"/>
              <a:buNone/>
            </a:pPr>
            <a:r>
              <a:rPr lang="hr-HR" b="1"/>
              <a:t>2950 UPITNIKA!</a:t>
            </a:r>
            <a:endParaRPr b="1"/>
          </a:p>
        </p:txBody>
      </p:sp>
      <p:sp>
        <p:nvSpPr>
          <p:cNvPr id="1297" name="Google Shape;1297;p9"/>
          <p:cNvSpPr txBox="1">
            <a:spLocks noGrp="1"/>
          </p:cNvSpPr>
          <p:nvPr>
            <p:ph type="body" idx="1"/>
          </p:nvPr>
        </p:nvSpPr>
        <p:spPr>
          <a:xfrm>
            <a:off x="5845800" y="1648925"/>
            <a:ext cx="2522700" cy="20346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rmAutofit fontScale="700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hr-HR" b="1"/>
              <a:t>CRNA GORA 2025</a:t>
            </a:r>
            <a:endParaRPr b="1"/>
          </a:p>
          <a:p>
            <a:pPr marL="342775" lvl="0" indent="-3275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7 srednjih škola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90000"/>
              <a:buNone/>
            </a:pPr>
            <a:endParaRPr/>
          </a:p>
          <a:p>
            <a:pPr marL="342775" lvl="0" indent="-327535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b="1"/>
              <a:t>Učenici 1. i 3. razreda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ct val="90000"/>
              <a:buNone/>
            </a:pPr>
            <a:r>
              <a:rPr lang="hr-HR" b="1"/>
              <a:t>510 UPITNIKA!</a:t>
            </a:r>
            <a:endParaRPr b="1"/>
          </a:p>
        </p:txBody>
      </p:sp>
      <p:sp>
        <p:nvSpPr>
          <p:cNvPr id="1298" name="Google Shape;1298;p9"/>
          <p:cNvSpPr txBox="1">
            <a:spLocks noGrp="1"/>
          </p:cNvSpPr>
          <p:nvPr>
            <p:ph type="body" idx="1"/>
          </p:nvPr>
        </p:nvSpPr>
        <p:spPr>
          <a:xfrm>
            <a:off x="2926875" y="3809325"/>
            <a:ext cx="5501700" cy="12381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ts val="1800"/>
              <a:buNone/>
            </a:pPr>
            <a:r>
              <a:rPr lang="hr-HR" b="1"/>
              <a:t>UKUPNO 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ts val="1800"/>
              <a:buNone/>
            </a:pPr>
            <a:r>
              <a:rPr lang="hr-HR" b="1"/>
              <a:t>5476 srednjoškolaca iz 3 države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041"/>
        </a:solidFill>
        <a:effectLst/>
      </p:bgPr>
    </p:bg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04" name="Google Shape;1304;p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2" lvl="0" indent="-1396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305" name="Google Shape;1305;p12"/>
          <p:cNvSpPr/>
          <p:nvPr/>
        </p:nvSpPr>
        <p:spPr>
          <a:xfrm>
            <a:off x="179512" y="195486"/>
            <a:ext cx="8712968" cy="468052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6" name="Google Shape;1306;p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210347"/>
            <a:ext cx="2575245" cy="4745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2"/>
          <p:cNvSpPr txBox="1"/>
          <p:nvPr/>
        </p:nvSpPr>
        <p:spPr>
          <a:xfrm>
            <a:off x="179512" y="205980"/>
            <a:ext cx="6247414" cy="478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hr-HR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Dvostruki slijepi prijevod upitnika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hr-HR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Standardizacija upitnika na hrvatski jezik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hr-HR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Pilotiranje upitnika sa srednjoškolcima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hr-HR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Trening stručnih suradnika u školama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158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Arial"/>
              <a:buChar char="•"/>
            </a:pPr>
            <a:r>
              <a:rPr lang="hr-HR" sz="20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Suglasnost Etičkog povjerenstva Pravnog fakulteta Sveučilišta u Zagrebu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Arial"/>
              <a:buChar char="•"/>
            </a:pPr>
            <a:r>
              <a:rPr lang="hr-HR" sz="20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Suglasnost ministarstva znanosti i obrazovanja,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r-HR" sz="20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    Pozitivno mišljenje Agencije za odgoj i obrazovanje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158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000"/>
              <a:buFont typeface="Arial"/>
              <a:buChar char="•"/>
            </a:pPr>
            <a:r>
              <a:rPr lang="hr-HR" sz="20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Etički kodeks istraživanja s djecom 2020.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hr-H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Pristanak djeteta, mogućnost ne sudjelovanja i odustajanja od istraživanja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hr-H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Informiranje roditelja za djecu stariju od 14 godina  (pasivni pristanak)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43" marR="0" lvl="0" indent="-2857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1500"/>
              <a:buFont typeface="Arial"/>
              <a:buChar char="•"/>
            </a:pPr>
            <a:r>
              <a:rPr lang="hr-HR" sz="1500" b="1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Minimaliziranje sekundarne traumatizacije </a:t>
            </a:r>
            <a:r>
              <a:rPr lang="hr-H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trening stručnih službi škole za prepoznavanje i upućivanje djece na relevantne organizacije i ustanove kao i online usluge (npr. e-savjetovalište) te informiranje o mogućnostima prijave i postupanja u slučaju štetnih aktivnosti u online okruženju</a:t>
            </a:r>
            <a:endParaRPr sz="14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2"/>
          <p:cNvSpPr txBox="1"/>
          <p:nvPr/>
        </p:nvSpPr>
        <p:spPr>
          <a:xfrm>
            <a:off x="5322912" y="375346"/>
            <a:ext cx="3672408" cy="157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Calibri"/>
              <a:buNone/>
            </a:pPr>
            <a:r>
              <a:rPr lang="hr-HR" sz="80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hr-H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Priprema istraživanja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hr-HR" sz="6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Hrvatska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9" name="Google Shape;13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2361" y="3939903"/>
            <a:ext cx="744537" cy="73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8166ad6feb_0_49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15" name="Google Shape;1315;g38166ad6feb_0_49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342830" lvl="0" indent="-139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316" name="Google Shape;1316;g38166ad6feb_0_490"/>
          <p:cNvSpPr/>
          <p:nvPr/>
        </p:nvSpPr>
        <p:spPr>
          <a:xfrm>
            <a:off x="256349" y="231449"/>
            <a:ext cx="8712900" cy="4680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 što koriste dodatne profile?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7" name="Google Shape;1317;g38166ad6feb_0_49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466" y="224357"/>
            <a:ext cx="1098906" cy="2024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g38166ad6feb_0_490"/>
          <p:cNvSpPr txBox="1"/>
          <p:nvPr/>
        </p:nvSpPr>
        <p:spPr>
          <a:xfrm>
            <a:off x="5798384" y="147766"/>
            <a:ext cx="2916600" cy="13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ts val="5400"/>
              <a:buFont typeface="Calibri"/>
              <a:buNone/>
            </a:pPr>
            <a:r>
              <a:rPr lang="hr-HR" sz="5400" b="0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hr-HR" sz="4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Rezultati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9" name="Google Shape;1319;g38166ad6feb_0_4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6977" y="1934489"/>
            <a:ext cx="744537" cy="738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g38166ad6feb_0_490"/>
          <p:cNvSpPr txBox="1"/>
          <p:nvPr/>
        </p:nvSpPr>
        <p:spPr>
          <a:xfrm>
            <a:off x="392407" y="331366"/>
            <a:ext cx="5917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2700"/>
              <a:buFont typeface="Calibri"/>
              <a:buNone/>
            </a:pPr>
            <a:r>
              <a:rPr lang="hr-HR" sz="2700" b="1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AKTIVNO KORISTE </a:t>
            </a:r>
            <a:r>
              <a:rPr lang="hr-HR" sz="27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VIŠE OD JEDNOG PROFILA </a:t>
            </a:r>
            <a:r>
              <a:rPr lang="hr-HR" sz="2700" b="1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na društvenoj mreži koju najčešće koriste </a:t>
            </a:r>
            <a:endParaRPr sz="5000" b="1" i="0" u="none" strike="noStrike" cap="none">
              <a:solidFill>
                <a:srgbClr val="00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g38166ad6feb_0_490" title="ChatGPT Image Sep 22, 2025, 06_48_59 AM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25" y="1446825"/>
            <a:ext cx="3253901" cy="325390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2" name="Google Shape;1322;g38166ad6feb_0_490"/>
          <p:cNvSpPr/>
          <p:nvPr/>
        </p:nvSpPr>
        <p:spPr>
          <a:xfrm>
            <a:off x="3048675" y="837900"/>
            <a:ext cx="5258700" cy="20250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HRVATSKA 2021 </a:t>
            </a:r>
            <a:r>
              <a:rPr lang="hr-HR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42% učenika</a:t>
            </a:r>
            <a:endParaRPr sz="15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aktivno koristi 2 ili više profila na istoj društvenoj mreži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g38166ad6feb_0_490"/>
          <p:cNvSpPr/>
          <p:nvPr/>
        </p:nvSpPr>
        <p:spPr>
          <a:xfrm>
            <a:off x="3532750" y="1937075"/>
            <a:ext cx="4991100" cy="2273400"/>
          </a:xfrm>
          <a:prstGeom prst="leftArrow">
            <a:avLst>
              <a:gd name="adj1" fmla="val 50000"/>
              <a:gd name="adj2" fmla="val 48885"/>
            </a:avLst>
          </a:prstGeom>
          <a:gradFill>
            <a:gsLst>
              <a:gs pos="0">
                <a:srgbClr val="FABA86"/>
              </a:gs>
              <a:gs pos="100000">
                <a:srgbClr val="E97414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SRBIJA 2023 </a:t>
            </a:r>
            <a:r>
              <a:rPr lang="hr-HR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43,5 % učenika</a:t>
            </a:r>
            <a:endParaRPr sz="15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aktivno koristi 2 ili više profila na istoj društvenoj mreži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g38166ad6feb_0_490"/>
          <p:cNvSpPr/>
          <p:nvPr/>
        </p:nvSpPr>
        <p:spPr>
          <a:xfrm>
            <a:off x="4158525" y="3306200"/>
            <a:ext cx="4919700" cy="20250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DC3D6"/>
              </a:gs>
              <a:gs pos="100000">
                <a:srgbClr val="398397"/>
              </a:gs>
            </a:gsLst>
            <a:lin ang="5400012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CRNA GORA 2025 </a:t>
            </a:r>
            <a:r>
              <a:rPr lang="hr-HR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42,4 % učenika</a:t>
            </a:r>
            <a:endParaRPr sz="15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aktivno koristi 2 ili više profila na istoj društvenoj mreži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38166ad6feb_0_8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sp>
        <p:nvSpPr>
          <p:cNvPr id="1330" name="Google Shape;1330;g38166ad6feb_0_8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1438" lvl="0" indent="-3808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1331" name="Google Shape;1331;g38166ad6feb_0_842"/>
          <p:cNvSpPr/>
          <p:nvPr/>
        </p:nvSpPr>
        <p:spPr>
          <a:xfrm>
            <a:off x="215795" y="187340"/>
            <a:ext cx="8833800" cy="4888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9F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2" name="Google Shape;1332;g38166ad6feb_0_8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574" y="187346"/>
            <a:ext cx="866889" cy="1597391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g38166ad6feb_0_842"/>
          <p:cNvSpPr txBox="1"/>
          <p:nvPr/>
        </p:nvSpPr>
        <p:spPr>
          <a:xfrm>
            <a:off x="7512365" y="378689"/>
            <a:ext cx="14235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Calibri"/>
              <a:buNone/>
            </a:pPr>
            <a:r>
              <a:rPr lang="hr-HR" sz="36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hr-HR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Rezultati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92857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g38166ad6feb_0_842"/>
          <p:cNvSpPr txBox="1"/>
          <p:nvPr/>
        </p:nvSpPr>
        <p:spPr>
          <a:xfrm>
            <a:off x="297929" y="15731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5" name="Google Shape;1335;g38166ad6feb_0_8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" y="1558479"/>
            <a:ext cx="3830700" cy="30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g38166ad6feb_0_842"/>
          <p:cNvSpPr txBox="1"/>
          <p:nvPr/>
        </p:nvSpPr>
        <p:spPr>
          <a:xfrm>
            <a:off x="215809" y="127311"/>
            <a:ext cx="70371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hr-HR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Slanje vlastitih seksualnih sadržaja</a:t>
            </a:r>
            <a:endParaRPr sz="4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g38166ad6feb_0_842"/>
          <p:cNvSpPr txBox="1"/>
          <p:nvPr/>
        </p:nvSpPr>
        <p:spPr>
          <a:xfrm>
            <a:off x="596304" y="1051000"/>
            <a:ext cx="21900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228600" marR="0" lvl="0" indent="-2279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Font typeface="Arial"/>
              <a:buChar char="•"/>
            </a:pPr>
            <a:r>
              <a:rPr lang="hr-HR" sz="153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Jesi li ikad poslao/la vlastiti seksualni sadržaj?</a:t>
            </a:r>
            <a:endParaRPr sz="153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8" name="Google Shape;1338;g38166ad6feb_0_842" title="Chart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8950" y="824400"/>
            <a:ext cx="5416401" cy="34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g38166ad6feb_0_842"/>
          <p:cNvSpPr/>
          <p:nvPr/>
        </p:nvSpPr>
        <p:spPr>
          <a:xfrm>
            <a:off x="467800" y="2082575"/>
            <a:ext cx="2714700" cy="2548800"/>
          </a:xfrm>
          <a:prstGeom prst="snip2DiagRect">
            <a:avLst>
              <a:gd name="adj1" fmla="val 0"/>
              <a:gd name="adj2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12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5-10% učenika izjavljuje da šalje VLASTITE seksualne sadržaje drugima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2-4 % izjavljuje da svoje seksualne sadržaje šalje osobama koje NE poznaju!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Izrazito rizično online ponašanje!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g38166ad6feb_0_842"/>
          <p:cNvSpPr txBox="1"/>
          <p:nvPr/>
        </p:nvSpPr>
        <p:spPr>
          <a:xfrm>
            <a:off x="5935875" y="425520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3-5% UČENIKA NE ŽELI ODGOVORITI NA OVO PITANJE 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38166ad6feb_0_10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sp>
        <p:nvSpPr>
          <p:cNvPr id="1346" name="Google Shape;1346;g38166ad6feb_0_106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1438" lvl="0" indent="-3808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1347" name="Google Shape;1347;g38166ad6feb_0_1069"/>
          <p:cNvSpPr/>
          <p:nvPr/>
        </p:nvSpPr>
        <p:spPr>
          <a:xfrm>
            <a:off x="215795" y="187340"/>
            <a:ext cx="8833800" cy="4888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9F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8" name="Google Shape;1348;g38166ad6feb_0_106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574" y="187346"/>
            <a:ext cx="866889" cy="1597391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g38166ad6feb_0_1069"/>
          <p:cNvSpPr txBox="1"/>
          <p:nvPr/>
        </p:nvSpPr>
        <p:spPr>
          <a:xfrm>
            <a:off x="7512365" y="378689"/>
            <a:ext cx="14235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Calibri"/>
              <a:buNone/>
            </a:pPr>
            <a:r>
              <a:rPr lang="hr-HR" sz="36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# </a:t>
            </a:r>
            <a:r>
              <a:rPr lang="hr-HR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Rezultati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92857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0" name="Google Shape;1350;g38166ad6feb_0_1069"/>
          <p:cNvSpPr txBox="1"/>
          <p:nvPr/>
        </p:nvSpPr>
        <p:spPr>
          <a:xfrm>
            <a:off x="297929" y="15731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1" name="Google Shape;1351;g38166ad6feb_0_10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" y="1558479"/>
            <a:ext cx="3830700" cy="30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g38166ad6feb_0_1069"/>
          <p:cNvSpPr txBox="1"/>
          <p:nvPr/>
        </p:nvSpPr>
        <p:spPr>
          <a:xfrm>
            <a:off x="215809" y="127311"/>
            <a:ext cx="70371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hr-HR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Primaju tuđe seksualne sadržaje</a:t>
            </a:r>
            <a:endParaRPr sz="4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g38166ad6feb_0_1069"/>
          <p:cNvSpPr txBox="1"/>
          <p:nvPr/>
        </p:nvSpPr>
        <p:spPr>
          <a:xfrm>
            <a:off x="596311" y="1051001"/>
            <a:ext cx="34512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62500" lnSpcReduction="2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hr-H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Tko ti šalje seskualne sadržaje i poruke?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4" name="Google Shape;1354;g38166ad6feb_0_1069" title="Chart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850" y="1051000"/>
            <a:ext cx="4234951" cy="387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g38166ad6feb_0_1069"/>
          <p:cNvSpPr/>
          <p:nvPr/>
        </p:nvSpPr>
        <p:spPr>
          <a:xfrm>
            <a:off x="483776" y="2190614"/>
            <a:ext cx="3137400" cy="1368300"/>
          </a:xfrm>
          <a:prstGeom prst="snip2DiagRect">
            <a:avLst>
              <a:gd name="adj1" fmla="val 0"/>
              <a:gd name="adj2" fmla="val 16667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12" scaled="0"/>
          </a:gradFill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 25 do 40% mladih izjavljuje da je primilo sadržaje seksualne tematike od poznatih i nepoznatih osoba!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38166ad6feb_0_17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61" name="Google Shape;1361;g38166ad6feb_0_17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2" lvl="0" indent="-1396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362" name="Google Shape;1362;g38166ad6feb_0_1710"/>
          <p:cNvSpPr/>
          <p:nvPr/>
        </p:nvSpPr>
        <p:spPr>
          <a:xfrm>
            <a:off x="107504" y="205979"/>
            <a:ext cx="8915700" cy="4761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3" name="Google Shape;1363;g38166ad6feb_0_17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6884" y="3993358"/>
            <a:ext cx="744537" cy="738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g38166ad6feb_0_1710"/>
          <p:cNvSpPr txBox="1"/>
          <p:nvPr/>
        </p:nvSpPr>
        <p:spPr>
          <a:xfrm>
            <a:off x="107504" y="29632"/>
            <a:ext cx="8691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ŠTO MLADI </a:t>
            </a:r>
            <a:r>
              <a:rPr lang="hr-HR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 HRVATSKE </a:t>
            </a: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ČINE </a:t>
            </a:r>
            <a:r>
              <a:rPr lang="hr-HR" sz="21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KADA DOŽIVE </a:t>
            </a:r>
            <a:r>
              <a:rPr lang="hr-HR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SEKSUALNO UZNEMIRAVANJE NA INTERNETU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5" name="Google Shape;1365;g38166ad6feb_0_17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010" y="822960"/>
            <a:ext cx="8439300" cy="43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g38166ad6feb_0_1710"/>
          <p:cNvSpPr/>
          <p:nvPr/>
        </p:nvSpPr>
        <p:spPr>
          <a:xfrm>
            <a:off x="6829294" y="3762375"/>
            <a:ext cx="2143200" cy="12669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Više od ½ ignorira doživljeno seksualno uznemiravanje </a:t>
            </a:r>
            <a:endParaRPr sz="13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g38166ad6feb_0_1710"/>
          <p:cNvSpPr/>
          <p:nvPr/>
        </p:nvSpPr>
        <p:spPr>
          <a:xfrm>
            <a:off x="6829294" y="1597818"/>
            <a:ext cx="2314800" cy="12669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Gotovo ½ blokira uključene u to ponašanje</a:t>
            </a:r>
            <a:endParaRPr sz="13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g38166ad6feb_0_1710"/>
          <p:cNvSpPr/>
          <p:nvPr/>
        </p:nvSpPr>
        <p:spPr>
          <a:xfrm>
            <a:off x="6324600" y="2680097"/>
            <a:ext cx="2028900" cy="12669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36 % se okreće vršnjačkoj podršci</a:t>
            </a:r>
            <a:endParaRPr sz="13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g38166ad6feb_0_1710"/>
          <p:cNvSpPr/>
          <p:nvPr/>
        </p:nvSpPr>
        <p:spPr>
          <a:xfrm>
            <a:off x="5843392" y="614958"/>
            <a:ext cx="2143200" cy="12669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Gotovo ¼ pokušava samostalno riješiti problem</a:t>
            </a:r>
            <a:endParaRPr sz="135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g38166ad6feb_0_1710"/>
          <p:cNvSpPr/>
          <p:nvPr/>
        </p:nvSpPr>
        <p:spPr>
          <a:xfrm>
            <a:off x="50880" y="3366952"/>
            <a:ext cx="2106300" cy="1600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hr-HR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ODRASLE OSOBE RIJETKO UKLJUČENE!</a:t>
            </a:r>
            <a:endParaRPr sz="2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g38166ad6feb_0_1710"/>
          <p:cNvSpPr/>
          <p:nvPr/>
        </p:nvSpPr>
        <p:spPr>
          <a:xfrm>
            <a:off x="1728000" y="491025"/>
            <a:ext cx="1051200" cy="475200"/>
          </a:xfrm>
          <a:prstGeom prst="rect">
            <a:avLst/>
          </a:prstGeom>
          <a:solidFill>
            <a:srgbClr val="F7BCA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hr-HR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SRBIJE</a:t>
            </a:r>
            <a:endParaRPr sz="1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g38166ad6feb_0_1710"/>
          <p:cNvSpPr/>
          <p:nvPr/>
        </p:nvSpPr>
        <p:spPr>
          <a:xfrm>
            <a:off x="1664400" y="1010800"/>
            <a:ext cx="1431600" cy="4752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hr-HR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CRNE GORE</a:t>
            </a:r>
            <a:endParaRPr sz="1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3a6bef997fe_1_23" descr="space radar outline"/>
          <p:cNvSpPr/>
          <p:nvPr/>
        </p:nvSpPr>
        <p:spPr>
          <a:xfrm rot="-4869995">
            <a:off x="7991054" y="3325206"/>
            <a:ext cx="178328" cy="178328"/>
          </a:xfrm>
          <a:custGeom>
            <a:avLst/>
            <a:gdLst/>
            <a:ahLst/>
            <a:cxnLst/>
            <a:rect l="l" t="t" r="r" b="b"/>
            <a:pathLst>
              <a:path w="238125" h="238125" extrusionOk="0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378" name="Google Shape;1378;g3a6bef997fe_1_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550" y="2698978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g3a6bef997fe_1_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50" y="1143675"/>
            <a:ext cx="2640001" cy="260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g3a6bef997fe_1_23" title="ChatGPT Image Sep 22, 2025, 06_48_59 AM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501" y="1199401"/>
            <a:ext cx="2492549" cy="249254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09FB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1" name="Google Shape;1381;g3a6bef997fe_1_23"/>
          <p:cNvSpPr txBox="1">
            <a:spLocks noGrp="1"/>
          </p:cNvSpPr>
          <p:nvPr>
            <p:ph type="ctrTitle"/>
          </p:nvPr>
        </p:nvSpPr>
        <p:spPr>
          <a:xfrm>
            <a:off x="6015300" y="643075"/>
            <a:ext cx="3128700" cy="1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53846"/>
              <a:buNone/>
            </a:pPr>
            <a:r>
              <a:rPr lang="hr-HR" sz="26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Vršnjački odnosi</a:t>
            </a:r>
            <a:r>
              <a:rPr lang="hr-HR"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 </a:t>
            </a:r>
            <a:r>
              <a:rPr lang="hr-HR" sz="2600" b="1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nasilje</a:t>
            </a:r>
            <a:r>
              <a:rPr lang="hr-HR" sz="2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r-HR" sz="2600" b="1">
                <a:latin typeface="Arial"/>
                <a:ea typeface="Arial"/>
                <a:cs typeface="Arial"/>
                <a:sym typeface="Arial"/>
              </a:rPr>
              <a:t>među djecom u Hrvatskoj: Nacionalno istraživanje u osnovnim školama</a:t>
            </a:r>
            <a:endParaRPr sz="5000" b="1"/>
          </a:p>
        </p:txBody>
      </p:sp>
      <p:pic>
        <p:nvPicPr>
          <p:cNvPr id="1382" name="Google Shape;1382;g3a6bef997fe_1_23" descr="A black background with white text&#10;&#10;Description automatically generated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50" y="3199500"/>
            <a:ext cx="2755150" cy="5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7492"/>
            </a:gs>
            <a:gs pos="100000">
              <a:srgbClr val="2F363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85d55986c4_0_834"/>
          <p:cNvSpPr txBox="1">
            <a:spLocks noGrp="1"/>
          </p:cNvSpPr>
          <p:nvPr>
            <p:ph type="title"/>
          </p:nvPr>
        </p:nvSpPr>
        <p:spPr>
          <a:xfrm>
            <a:off x="514075" y="108348"/>
            <a:ext cx="78552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 sz="1700" b="1">
                <a:solidFill>
                  <a:srgbClr val="FFFFFF"/>
                </a:solidFill>
                <a:highlight>
                  <a:srgbClr val="9900FF"/>
                </a:highlight>
                <a:latin typeface="Verdana"/>
                <a:ea typeface="Verdana"/>
                <a:cs typeface="Verdana"/>
                <a:sym typeface="Verdana"/>
              </a:rPr>
              <a:t>Posebna zahvala istraživačkog tima </a:t>
            </a:r>
            <a:endParaRPr sz="1700" b="1">
              <a:solidFill>
                <a:srgbClr val="FFFFFF"/>
              </a:solidFill>
              <a:highlight>
                <a:srgbClr val="9900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b="1">
              <a:solidFill>
                <a:srgbClr val="FFFFFF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0" name="Google Shape;1140;g385d55986c4_0_834" title="Screenshot 2025-09-30 002014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00" y="1199954"/>
            <a:ext cx="2268101" cy="20027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141" name="Google Shape;1141;g385d55986c4_0_834" title="Screenshot 2025-09-30 000939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250" y="1148774"/>
            <a:ext cx="2050762" cy="20027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142" name="Google Shape;1142;g385d55986c4_0_834" title="Screenshot 2025-09-30 001914.pn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600" y="1317398"/>
            <a:ext cx="2569419" cy="174893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143" name="Google Shape;1143;g385d55986c4_0_834"/>
          <p:cNvSpPr txBox="1"/>
          <p:nvPr/>
        </p:nvSpPr>
        <p:spPr>
          <a:xfrm>
            <a:off x="344025" y="4413287"/>
            <a:ext cx="5270400" cy="6342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77800" marR="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r-HR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➡️ Na temelju vaših odgovora gradimo sigurnije i pravednije okruženje.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g385d55986c4_0_834"/>
          <p:cNvSpPr txBox="1">
            <a:spLocks noGrp="1"/>
          </p:cNvSpPr>
          <p:nvPr>
            <p:ph type="body" idx="4294967295"/>
          </p:nvPr>
        </p:nvSpPr>
        <p:spPr>
          <a:xfrm>
            <a:off x="535188" y="3288184"/>
            <a:ext cx="2408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None/>
            </a:pPr>
            <a:r>
              <a:rPr lang="hr-HR" sz="1500">
                <a:solidFill>
                  <a:schemeClr val="lt1"/>
                </a:solidFill>
              </a:rPr>
              <a:t>🙏 Školama, učiteljima i suradnicima – za podršku i otvorenost.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145" name="Google Shape;1145;g385d55986c4_0_834"/>
          <p:cNvSpPr txBox="1">
            <a:spLocks noGrp="1"/>
          </p:cNvSpPr>
          <p:nvPr>
            <p:ph type="body" idx="4294967295"/>
          </p:nvPr>
        </p:nvSpPr>
        <p:spPr>
          <a:xfrm>
            <a:off x="3518600" y="3288184"/>
            <a:ext cx="24453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570"/>
              <a:buFont typeface="Arial"/>
              <a:buNone/>
            </a:pPr>
            <a:r>
              <a:rPr lang="hr-HR" sz="1570">
                <a:solidFill>
                  <a:schemeClr val="lt1"/>
                </a:solidFill>
              </a:rPr>
              <a:t>👨‍👩‍👧‍👦 Roditeljima – za povjerenje i omogućeno sudjelovanje djece.</a:t>
            </a:r>
            <a:endParaRPr sz="1570">
              <a:solidFill>
                <a:schemeClr val="lt1"/>
              </a:solidFill>
            </a:endParaRPr>
          </a:p>
          <a:p>
            <a:pPr marL="1778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570"/>
              <a:buFont typeface="Arial"/>
              <a:buNone/>
            </a:pPr>
            <a:endParaRPr sz="2430">
              <a:solidFill>
                <a:schemeClr val="lt1"/>
              </a:solidFill>
            </a:endParaRPr>
          </a:p>
          <a:p>
            <a:pPr marL="1778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570"/>
              <a:buFont typeface="Arial"/>
              <a:buNone/>
            </a:pPr>
            <a:endParaRPr sz="2430">
              <a:solidFill>
                <a:schemeClr val="lt1"/>
              </a:solidFill>
            </a:endParaRPr>
          </a:p>
          <a:p>
            <a:pPr marL="1778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80FF"/>
              </a:buClr>
              <a:buSzPts val="570"/>
              <a:buFont typeface="Arial"/>
              <a:buNone/>
            </a:pPr>
            <a:endParaRPr sz="2430">
              <a:solidFill>
                <a:schemeClr val="lt1"/>
              </a:solidFill>
            </a:endParaRPr>
          </a:p>
        </p:txBody>
      </p:sp>
      <p:sp>
        <p:nvSpPr>
          <p:cNvPr id="1146" name="Google Shape;1146;g385d55986c4_0_834"/>
          <p:cNvSpPr txBox="1">
            <a:spLocks noGrp="1"/>
          </p:cNvSpPr>
          <p:nvPr>
            <p:ph type="body" idx="4294967295"/>
          </p:nvPr>
        </p:nvSpPr>
        <p:spPr>
          <a:xfrm>
            <a:off x="6406138" y="3168878"/>
            <a:ext cx="26547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778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D3"/>
              </a:buClr>
              <a:buSzPts val="1200"/>
              <a:buFont typeface="Arial"/>
              <a:buNone/>
            </a:pPr>
            <a:r>
              <a:rPr lang="hr-HR" sz="1500">
                <a:solidFill>
                  <a:schemeClr val="lt1"/>
                </a:solidFill>
              </a:rPr>
              <a:t>🧒👧 Djeci – za iskrenost i hrabrost; vaš glas vodi promjenama.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385d55986c4_0_1044"/>
          <p:cNvSpPr txBox="1">
            <a:spLocks noGrp="1"/>
          </p:cNvSpPr>
          <p:nvPr>
            <p:ph type="body" idx="1"/>
          </p:nvPr>
        </p:nvSpPr>
        <p:spPr>
          <a:xfrm>
            <a:off x="431801" y="287157"/>
            <a:ext cx="47913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hr-HR" sz="1000"/>
              <a:t>ZAŠTO SMO PROVELI OVO ISTRAŽIVANJE</a:t>
            </a:r>
            <a:endParaRPr sz="1000"/>
          </a:p>
        </p:txBody>
      </p:sp>
      <p:sp>
        <p:nvSpPr>
          <p:cNvPr id="1389" name="Google Shape;1389;g385d55986c4_0_1044"/>
          <p:cNvSpPr txBox="1">
            <a:spLocks noGrp="1"/>
          </p:cNvSpPr>
          <p:nvPr>
            <p:ph type="body" idx="2"/>
          </p:nvPr>
        </p:nvSpPr>
        <p:spPr>
          <a:xfrm>
            <a:off x="431275" y="486863"/>
            <a:ext cx="39711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hr-HR" sz="1500"/>
              <a:t>VAŽNOST NACIONALNOG PRAĆENJA RIZIČNIH VRŠNJAČKIH INTERAKCIJA</a:t>
            </a:r>
            <a:endParaRPr sz="1500"/>
          </a:p>
        </p:txBody>
      </p:sp>
      <p:sp>
        <p:nvSpPr>
          <p:cNvPr id="1390" name="Google Shape;1390;g385d55986c4_0_1044"/>
          <p:cNvSpPr txBox="1">
            <a:spLocks noGrp="1"/>
          </p:cNvSpPr>
          <p:nvPr>
            <p:ph type="body" idx="4"/>
          </p:nvPr>
        </p:nvSpPr>
        <p:spPr>
          <a:xfrm>
            <a:off x="190200" y="1389675"/>
            <a:ext cx="4257600" cy="3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hr-HR" sz="1100"/>
              <a:t>Sveobuhvatno nacionalno istraživanje provedeno među učenicima 5.–8. razreda osnovnih škola radi boljeg razumijevanja vršnjačkog nasilja — uživo i u digitalnom prostoru.</a:t>
            </a:r>
            <a:endParaRPr sz="11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000"/>
          </a:p>
          <a:p>
            <a:pPr marL="2286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hr-HR" sz="1000"/>
              <a:t>Temelji se na nacionalnim i europskim smjernicama </a:t>
            </a:r>
            <a:endParaRPr sz="1000"/>
          </a:p>
          <a:p>
            <a:pPr marL="2286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hr-HR" sz="1000"/>
              <a:t>(Nacionalni indikatori dobrobiti djece, Eurochild 2024., Nacionalni plan za prava djece 2024.–2026.) koje naglašavaju potrebu za kontinuiranim praćenjem nasilja i dobrobiti djece.</a:t>
            </a:r>
            <a:endParaRPr sz="1000"/>
          </a:p>
          <a:p>
            <a:pPr marL="2286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endParaRPr sz="1000"/>
          </a:p>
          <a:p>
            <a:pPr marL="228600" lvl="0" indent="-177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hr-HR" sz="1000"/>
              <a:t>Znanstveno utemeljen i standardiziran pristup omogućuje pouzdane podatke za planiranje univerzalnih i ciljanih preventivnih intervencija.</a:t>
            </a:r>
            <a:endParaRPr sz="10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0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000" b="1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hr-HR" sz="1000" b="1"/>
              <a:t>Ciljevi: identificirati obrasce nasilja, rizične i zaštitne čimbenike (digitalne navike, roditeljski nadzor, emocionalna empatija, vršnjački pritisak) te uključiti perspektivu učenika i njihove prijedloge za promjene.</a:t>
            </a:r>
            <a:endParaRPr sz="1000" b="1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700"/>
          </a:p>
        </p:txBody>
      </p:sp>
      <p:pic>
        <p:nvPicPr>
          <p:cNvPr id="1391" name="Google Shape;1391;g385d55986c4_0_104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650" y="19"/>
            <a:ext cx="4791150" cy="51434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3a6bef997fe_1_308"/>
          <p:cNvSpPr txBox="1">
            <a:spLocks noGrp="1"/>
          </p:cNvSpPr>
          <p:nvPr>
            <p:ph type="ctrTitle"/>
          </p:nvPr>
        </p:nvSpPr>
        <p:spPr>
          <a:xfrm>
            <a:off x="5943750" y="1471600"/>
            <a:ext cx="31113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CILJ ISTRAŽIVANJA</a:t>
            </a:r>
            <a:endParaRPr/>
          </a:p>
        </p:txBody>
      </p:sp>
      <p:sp>
        <p:nvSpPr>
          <p:cNvPr id="1397" name="Google Shape;1397;g3a6bef997fe_1_308"/>
          <p:cNvSpPr txBox="1"/>
          <p:nvPr/>
        </p:nvSpPr>
        <p:spPr>
          <a:xfrm>
            <a:off x="264225" y="168925"/>
            <a:ext cx="5260500" cy="2885400"/>
          </a:xfrm>
          <a:prstGeom prst="rect">
            <a:avLst/>
          </a:prstGeom>
          <a:noFill/>
          <a:ln w="9525" cap="flat" cmpd="sng">
            <a:solidFill>
              <a:srgbClr val="FF7C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marR="0" lvl="0" indent="-1016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>
              <a:solidFill>
                <a:schemeClr val="dk1"/>
              </a:solidFill>
              <a:highlight>
                <a:srgbClr val="13726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7800" marR="0" lvl="0" indent="-1016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dk1"/>
                </a:solidFill>
                <a:highlight>
                  <a:srgbClr val="FF7C2D"/>
                </a:highlight>
                <a:latin typeface="Verdana"/>
                <a:ea typeface="Verdana"/>
                <a:cs typeface="Verdana"/>
                <a:sym typeface="Verdana"/>
              </a:rPr>
              <a:t>Cilj istraživanja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je </a:t>
            </a:r>
            <a:r>
              <a:rPr lang="hr-HR" sz="13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ispitati </a:t>
            </a:r>
            <a:r>
              <a:rPr lang="hr-HR" sz="13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dinamiku vršnjačkih odnosa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 </a:t>
            </a:r>
            <a:r>
              <a:rPr lang="hr-HR" sz="13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pojavnost nasilja</a:t>
            </a:r>
            <a:r>
              <a:rPr lang="hr-HR" sz="13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među djecom viših razreda osnovnih škola u Hrvatskoj, s posebnim naglaskom na </a:t>
            </a:r>
            <a:r>
              <a:rPr lang="hr-HR" sz="13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hr-HR" sz="13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igitalne navike. </a:t>
            </a:r>
            <a:endParaRPr sz="1300" b="1" i="0" u="none" strike="noStrike" cap="none">
              <a:solidFill>
                <a:schemeClr val="dk1"/>
              </a:solidFill>
              <a:highlight>
                <a:srgbClr val="FFA874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Istraživanje je obuhvatilo učestalost i oblike vršnjačkog </a:t>
            </a:r>
            <a:r>
              <a:rPr lang="hr-HR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nasilja u školi kao i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elektroničkog nasilje, </a:t>
            </a:r>
            <a:r>
              <a:rPr lang="hr-HR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razumijevanje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individualni</a:t>
            </a:r>
            <a:r>
              <a:rPr lang="hr-HR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karakteristika učenika </a:t>
            </a:r>
            <a:r>
              <a:rPr lang="hr-HR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obzirom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na uključenost u nasilna ponašanja</a:t>
            </a:r>
            <a:endParaRPr sz="13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hr-HR" sz="13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Istaživanjem su obuhvaćene i </a:t>
            </a:r>
            <a:r>
              <a:rPr lang="hr-HR" sz="13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reakcije djece na doživljeno nasilje, izvore podrške i njihove percepcije mogućih preventivnih strategija, 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98" name="Google Shape;1398;g3a6bef997fe_1_30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g3a6bef997fe_1_308" descr="arrow gif orange animated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6050"/>
            <a:ext cx="1160700" cy="11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g3a6bef997fe_1_308"/>
          <p:cNvSpPr txBox="1"/>
          <p:nvPr/>
        </p:nvSpPr>
        <p:spPr>
          <a:xfrm>
            <a:off x="992125" y="3403075"/>
            <a:ext cx="48141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" b="1" i="1">
                <a:solidFill>
                  <a:schemeClr val="dk1"/>
                </a:solidFill>
                <a:highlight>
                  <a:srgbClr val="FF7C2D"/>
                </a:highlight>
                <a:latin typeface="Verdana"/>
                <a:ea typeface="Verdana"/>
                <a:cs typeface="Verdana"/>
                <a:sym typeface="Verdana"/>
              </a:rPr>
              <a:t>Krajnji ciljevi </a:t>
            </a:r>
            <a:r>
              <a:rPr lang="hr-HR" sz="1100" b="1" i="1" u="sng">
                <a:solidFill>
                  <a:schemeClr val="hlink"/>
                </a:solidFill>
                <a:highlight>
                  <a:srgbClr val="FF7C2D"/>
                </a:highlight>
                <a:latin typeface="Verdana"/>
                <a:ea typeface="Verdana"/>
                <a:cs typeface="Verdana"/>
                <a:sym typeface="Verdana"/>
                <a:hlinkClick r:id="rId5"/>
              </a:rPr>
              <a:t>CSI.hr</a:t>
            </a:r>
            <a:r>
              <a:rPr lang="hr-HR" sz="1100" b="1" i="1">
                <a:solidFill>
                  <a:schemeClr val="dk1"/>
                </a:solidFill>
                <a:highlight>
                  <a:srgbClr val="FF7C2D"/>
                </a:highlight>
                <a:latin typeface="Verdana"/>
                <a:ea typeface="Verdana"/>
                <a:cs typeface="Verdana"/>
                <a:sym typeface="Verdana"/>
              </a:rPr>
              <a:t>: </a:t>
            </a:r>
            <a:endParaRPr sz="1100" b="1" i="1">
              <a:solidFill>
                <a:schemeClr val="dk1"/>
              </a:solidFill>
              <a:highlight>
                <a:srgbClr val="FF7C2D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84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AutoNum type="arabicPeriod"/>
            </a:pPr>
            <a:r>
              <a:rPr lang="hr-HR" sz="11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kreiranje znanstveno utemeljenih preventivnih intervencija i edukacijskih materijala za učenike, roditelje i stručnjake</a:t>
            </a:r>
            <a:endParaRPr sz="1100"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84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AutoNum type="arabicPeriod"/>
            </a:pPr>
            <a:r>
              <a:rPr lang="hr-HR" sz="11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zalaganje za strategijske i policy promjene</a:t>
            </a:r>
            <a:endParaRPr sz="1100"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84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AutoNum type="arabicPeriod"/>
            </a:pPr>
            <a:r>
              <a:rPr lang="hr-HR" sz="11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osnaživanje suradnje </a:t>
            </a:r>
            <a:endParaRPr sz="1100" i="1">
              <a:solidFill>
                <a:schemeClr val="dk1"/>
              </a:solidFill>
              <a:highlight>
                <a:srgbClr val="FF7C2D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84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Verdana"/>
              <a:buAutoNum type="arabicPeriod"/>
            </a:pPr>
            <a:r>
              <a:rPr lang="hr-HR" sz="11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za aktivnu izgradnju digitalne dobrobiti djece i digitalno otpornih obitelji</a:t>
            </a:r>
            <a:endParaRPr sz="1300" i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385d55986c4_0_507"/>
          <p:cNvSpPr txBox="1">
            <a:spLocks noGrp="1"/>
          </p:cNvSpPr>
          <p:nvPr>
            <p:ph type="body" idx="2"/>
          </p:nvPr>
        </p:nvSpPr>
        <p:spPr>
          <a:xfrm>
            <a:off x="467801" y="434908"/>
            <a:ext cx="3290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778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hr-HR">
                <a:solidFill>
                  <a:srgbClr val="FFC000"/>
                </a:solidFill>
              </a:rPr>
              <a:t>Upitnik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1406" name="Google Shape;1406;g385d55986c4_0_507"/>
          <p:cNvSpPr txBox="1">
            <a:spLocks noGrp="1"/>
          </p:cNvSpPr>
          <p:nvPr>
            <p:ph type="body" idx="4"/>
          </p:nvPr>
        </p:nvSpPr>
        <p:spPr>
          <a:xfrm>
            <a:off x="277662" y="1167797"/>
            <a:ext cx="40917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hr-HR" sz="1200" b="1">
                <a:latin typeface="Arial"/>
                <a:ea typeface="Arial"/>
                <a:cs typeface="Arial"/>
                <a:sym typeface="Arial"/>
              </a:rPr>
              <a:t>Upitnik je obuhvatio sljedeće cjeline: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Sociodemografske varijable – pitanja kreirana za potrebe istraživanja (spol, dob, obiteljska struktura, školski uspjeh).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Školska iskustva i zadovoljstvo školom – standardizirana skala zadovoljstva školskim životom (Pakšić, Matković, Vejmelka, 2024), prilagođena iz istraživanja subjektivne dobrobiti djece u Hrvatskoj.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Korištenje interneta i društvenih mreža – pitanja konstruirana za ovo istraživanje, uključujući učestalost korištenja, prisutnost na mrežama i navike digitalnog ponašanja.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Motivacija za sudjelovanje u online izazovima – standardizirani upitnik (Rajhvajn Bulat i sur., 2024).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Nasilje u školi – Skala nasilja među djecom u školi (UNŠD; Velki, Kuterovac Jagodić i Vrdoljak, 2011; Velki 2012, 2019).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Elektroničko nasilje (cyberbullying) – European Cyberbullying Intervention Project Questionnaire (ECIPQ; Del Rey i sur., 2015; Vejmelka i sur., 2017, 2022).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Roditeljske prakse i medijacija internetskog korištenja – set pitanja kreiran za potrebe istraživanja.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Individualne odrednice i odnosi s vršnjacima – Skala vršnjačkog pritiska (PPS; Santor i sur., 2000) i Skala emocionalne empatije (Raboteg-Šarić).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2286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hr-HR" sz="900">
                <a:latin typeface="Arial"/>
                <a:ea typeface="Arial"/>
                <a:cs typeface="Arial"/>
                <a:sym typeface="Arial"/>
              </a:rPr>
              <a:t>Reakcije na nasilje i podrška – posebno razvijene skale za ovo istraživanje: reakcije i prijave na doživljeno nasilje te očekivane reakcije na buduće nasilje.</a:t>
            </a:r>
            <a:endParaRPr sz="900" b="1"/>
          </a:p>
        </p:txBody>
      </p:sp>
      <p:sp>
        <p:nvSpPr>
          <p:cNvPr id="1407" name="Google Shape;1407;g385d55986c4_0_507"/>
          <p:cNvSpPr txBox="1"/>
          <p:nvPr/>
        </p:nvSpPr>
        <p:spPr>
          <a:xfrm>
            <a:off x="4334975" y="4319339"/>
            <a:ext cx="3290700" cy="723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hr-H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Otvorena pitanja – </a:t>
            </a:r>
            <a:r>
              <a:rPr lang="hr-HR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omogućila su djeci da slobodno izraze svoje stavove i prijedloge vezane uz nasilje i sigurnost.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hr-HR"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DODATNO OMOGUĆENO PRAVO PARTICIPACIJE DJECE</a:t>
            </a:r>
            <a:endParaRPr sz="9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8" name="Google Shape;1408;g385d55986c4_0_507" title="Screenshot 2025-02-11 112540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800" y="134979"/>
            <a:ext cx="4050092" cy="4036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385d55986c4_0_600"/>
          <p:cNvSpPr txBox="1">
            <a:spLocks noGrp="1"/>
          </p:cNvSpPr>
          <p:nvPr>
            <p:ph type="body" idx="2"/>
          </p:nvPr>
        </p:nvSpPr>
        <p:spPr>
          <a:xfrm>
            <a:off x="215901" y="221938"/>
            <a:ext cx="4142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marL="1778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Arial"/>
              <a:buNone/>
            </a:pPr>
            <a:r>
              <a:rPr lang="hr-HR">
                <a:solidFill>
                  <a:srgbClr val="FFC000"/>
                </a:solidFill>
              </a:rPr>
              <a:t>Uzorak</a:t>
            </a:r>
            <a:endParaRPr>
              <a:solidFill>
                <a:srgbClr val="FFC000"/>
              </a:solidFill>
            </a:endParaRPr>
          </a:p>
        </p:txBody>
      </p:sp>
      <p:pic>
        <p:nvPicPr>
          <p:cNvPr id="1414" name="Google Shape;1414;g385d55986c4_0_600" title="Screenshot 2025-03-05 203124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438" y="885464"/>
            <a:ext cx="5253363" cy="39195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15" name="Google Shape;1415;g385d55986c4_0_600"/>
          <p:cNvSpPr txBox="1">
            <a:spLocks noGrp="1"/>
          </p:cNvSpPr>
          <p:nvPr>
            <p:ph type="body" idx="4"/>
          </p:nvPr>
        </p:nvSpPr>
        <p:spPr>
          <a:xfrm>
            <a:off x="252575" y="978900"/>
            <a:ext cx="3404700" cy="2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2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hr-HR" sz="1600"/>
              <a:t>Nacionalno reprezentativni neproporcionalno stratificirani klaster uzorak učenika viših razreda osnovnih škola. </a:t>
            </a:r>
            <a:endParaRPr sz="1600"/>
          </a:p>
          <a:p>
            <a:pPr marL="228600" lvl="0" indent="-222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hr-HR" sz="1600"/>
              <a:t>Od 5 do 8 razreda osnovnih škola,  </a:t>
            </a:r>
            <a:endParaRPr sz="1600"/>
          </a:p>
          <a:p>
            <a:pPr marL="228600" lvl="0" indent="-2222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hr-HR" sz="1600"/>
              <a:t>Na razini županije</a:t>
            </a:r>
            <a:endParaRPr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7492"/>
            </a:gs>
            <a:gs pos="100000">
              <a:srgbClr val="2F363F"/>
            </a:gs>
          </a:gsLst>
          <a:lin ang="5400012" scaled="0"/>
        </a:gradFill>
        <a:effectLst/>
      </p:bgPr>
    </p:bg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385d55986c4_0_993"/>
          <p:cNvSpPr txBox="1"/>
          <p:nvPr/>
        </p:nvSpPr>
        <p:spPr>
          <a:xfrm>
            <a:off x="119188" y="134979"/>
            <a:ext cx="4452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r-HR" sz="1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PROVEDBA ISTRAŽIVANJA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2" name="Google Shape;1422;g385d55986c4_0_993" title="Chart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87" y="2688715"/>
            <a:ext cx="3456509" cy="2274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g385d55986c4_0_993"/>
          <p:cNvSpPr txBox="1"/>
          <p:nvPr/>
        </p:nvSpPr>
        <p:spPr>
          <a:xfrm>
            <a:off x="310188" y="1014945"/>
            <a:ext cx="3170700" cy="1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2286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 Istraživanju su sudjelovali učenici iz 21 osnovne škole- po jedna osnovna škola iz svake županije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●"/>
            </a:pPr>
            <a:r>
              <a:rPr lang="hr-H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Istraživanje su u školama proveli prethodno educirani suradnici istraživači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g385d55986c4_0_993"/>
          <p:cNvSpPr txBox="1"/>
          <p:nvPr/>
        </p:nvSpPr>
        <p:spPr>
          <a:xfrm>
            <a:off x="3741775" y="813400"/>
            <a:ext cx="3342600" cy="39066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🖥️</a:t>
            </a:r>
            <a:r>
              <a:rPr lang="hr-HR" sz="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Provedba</a:t>
            </a: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Online upitnik (≤ 45 min)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Informatička učionica / tableti / računala (osigurano po potrebi)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✔️ Etička odobrenja</a:t>
            </a: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Povjerenstvo PFZG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Suglasnost MZO-a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Odobrenje ravnatelja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👧👦 </a:t>
            </a:r>
            <a:r>
              <a:rPr lang="hr-HR" sz="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Zaštita djece</a:t>
            </a: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Informirani pristanak djeteta + roditelja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Mogućnost odustajanja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Alternativni edukativni sadržaji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💬</a:t>
            </a:r>
            <a:r>
              <a:rPr lang="hr-HR" sz="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Participacija djece</a:t>
            </a: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 planiranju i provjeri upitnika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 interpretaciji rezultata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🛡️ </a:t>
            </a:r>
            <a:r>
              <a:rPr lang="hr-HR" sz="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Prevencija rizika</a:t>
            </a: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Trening stručnih službi (CSI)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Upućivanje u offline/online usluge (npr. e-savjetovalište, BOB chatbot)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🤝</a:t>
            </a:r>
            <a:r>
              <a:rPr lang="hr-HR" sz="7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Podrška školama</a:t>
            </a:r>
            <a:endParaRPr sz="7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Regionalni koordinatori dostupni tijekom provedbe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Verdana"/>
              <a:buChar char="●"/>
            </a:pPr>
            <a:r>
              <a:rPr lang="hr-HR" sz="7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Kontinuirana suradnja na temama sigurnosti na internetu</a:t>
            </a:r>
            <a:endParaRPr sz="7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25" name="Google Shape;1425;g385d55986c4_0_993" title="Screenshot 2025-02-11 112540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626" y="553575"/>
            <a:ext cx="1196775" cy="40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3a6bef997fe_1_592"/>
          <p:cNvSpPr txBox="1">
            <a:spLocks noGrp="1"/>
          </p:cNvSpPr>
          <p:nvPr>
            <p:ph type="ctrTitle"/>
          </p:nvPr>
        </p:nvSpPr>
        <p:spPr>
          <a:xfrm>
            <a:off x="266700" y="145732"/>
            <a:ext cx="56616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hr-HR" sz="2200">
                <a:solidFill>
                  <a:srgbClr val="0C4C44"/>
                </a:solidFill>
              </a:rPr>
              <a:t>Kada učenici </a:t>
            </a:r>
            <a:r>
              <a:rPr lang="hr-HR" sz="2200">
                <a:solidFill>
                  <a:schemeClr val="lt1"/>
                </a:solidFill>
                <a:highlight>
                  <a:srgbClr val="008080"/>
                </a:highlight>
              </a:rPr>
              <a:t>počinju</a:t>
            </a:r>
            <a:r>
              <a:rPr lang="hr-HR" sz="2200">
                <a:solidFill>
                  <a:srgbClr val="0C4C44"/>
                </a:solidFill>
              </a:rPr>
              <a:t> koristiti Internet, vlastiti mobitel i društvene mreže? </a:t>
            </a:r>
            <a:endParaRPr/>
          </a:p>
        </p:txBody>
      </p:sp>
      <p:pic>
        <p:nvPicPr>
          <p:cNvPr id="1431" name="Google Shape;1431;g3a6bef997fe_1_5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1945" y="1194479"/>
            <a:ext cx="3816428" cy="323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g3a6bef997fe_1_592"/>
          <p:cNvSpPr txBox="1"/>
          <p:nvPr/>
        </p:nvSpPr>
        <p:spPr>
          <a:xfrm>
            <a:off x="510540" y="1264920"/>
            <a:ext cx="44805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1" i="0" u="none" strike="noStrike" cap="none">
                <a:solidFill>
                  <a:srgbClr val="1A9988"/>
                </a:solidFill>
                <a:latin typeface="Verdana"/>
                <a:ea typeface="Verdana"/>
                <a:cs typeface="Verdana"/>
                <a:sym typeface="Verdana"/>
              </a:rPr>
              <a:t>Trend sve ranijeg uključivanja djece u digitalni svijet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0" i="0" u="none" strike="noStrike" cap="none">
                <a:solidFill>
                  <a:srgbClr val="1A9988"/>
                </a:solidFill>
                <a:latin typeface="Arial"/>
                <a:ea typeface="Arial"/>
                <a:cs typeface="Arial"/>
                <a:sym typeface="Arial"/>
              </a:rPr>
              <a:t>Djeca samostalno počinju koristiti internet (7 godina), zatim dobivaju vlastiti mobitel (oko 8 godina), a prve profile na mrežama otvaraju s prosječno 9 godina.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A99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0" i="0" u="none" strike="noStrike" cap="none">
                <a:solidFill>
                  <a:srgbClr val="1A9988"/>
                </a:solidFill>
                <a:latin typeface="Arial"/>
                <a:ea typeface="Arial"/>
                <a:cs typeface="Arial"/>
                <a:sym typeface="Arial"/>
              </a:rPr>
              <a:t>Mlađe generacije ranije počinju koristiti Internet, ranije dolaze do vlastitog uređaja i ranije ulaze u svijet društvenih mreža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A99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Primjećujemo: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hr-HR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Obrazac: korištenje → vlastiti mobitel → društvene mreže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hr-HR" sz="1200">
                <a:solidFill>
                  <a:srgbClr val="1A1A1A"/>
                </a:solidFill>
                <a:highlight>
                  <a:srgbClr val="FFFF00"/>
                </a:highlight>
              </a:rPr>
              <a:t>Mobitel</a:t>
            </a:r>
            <a:r>
              <a:rPr lang="hr-HR" sz="1200">
                <a:solidFill>
                  <a:srgbClr val="1A1A1A"/>
                </a:solidFill>
              </a:rPr>
              <a:t>- najčešće korišteni uređaj za pristupanje internetu</a:t>
            </a:r>
            <a:endParaRPr sz="1200">
              <a:solidFill>
                <a:schemeClr val="dk2"/>
              </a:solidFill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hr-HR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Promjena trenda: istraživanje 2017.-2020. učenici dobivaju vlastiti uređaj do 4. razreda osnovne</a:t>
            </a:r>
            <a:endParaRPr/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hr-HR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Otvaranje profila na društvenim mrežama prije preporučene dobne granice</a:t>
            </a:r>
            <a:r>
              <a:rPr lang="hr-HR" sz="1200" b="0" i="1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1433" name="Google Shape;1433;g3a6bef997fe_1_592"/>
          <p:cNvSpPr txBox="1"/>
          <p:nvPr/>
        </p:nvSpPr>
        <p:spPr>
          <a:xfrm>
            <a:off x="5699760" y="145732"/>
            <a:ext cx="34443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300" b="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potreba za </a:t>
            </a:r>
            <a:r>
              <a:rPr lang="hr-HR" sz="1300" b="1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ranim razvijanjem digitalne pismenosti</a:t>
            </a:r>
            <a:r>
              <a:rPr lang="hr-HR" sz="1300" b="0" i="1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- poticanja odgovornog ponašanja na internetu i odgovorne uporabe tehnologije kod djece i roditelja.</a:t>
            </a:r>
            <a:endParaRPr sz="1300"/>
          </a:p>
        </p:txBody>
      </p:sp>
      <p:pic>
        <p:nvPicPr>
          <p:cNvPr id="1434" name="Google Shape;1434;g3a6bef997fe_1_59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3a6bef997fe_1_875"/>
          <p:cNvSpPr txBox="1">
            <a:spLocks noGrp="1"/>
          </p:cNvSpPr>
          <p:nvPr>
            <p:ph type="ctrTitle"/>
          </p:nvPr>
        </p:nvSpPr>
        <p:spPr>
          <a:xfrm>
            <a:off x="266700" y="145732"/>
            <a:ext cx="4130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hr-HR" sz="2400">
                <a:solidFill>
                  <a:srgbClr val="0C4C44"/>
                </a:solidFill>
              </a:rPr>
              <a:t>Koliko učenici </a:t>
            </a:r>
            <a:br>
              <a:rPr lang="hr-HR" sz="2400">
                <a:solidFill>
                  <a:srgbClr val="0C4C44"/>
                </a:solidFill>
              </a:rPr>
            </a:br>
            <a:r>
              <a:rPr lang="hr-HR" sz="2400">
                <a:solidFill>
                  <a:schemeClr val="lt1"/>
                </a:solidFill>
                <a:highlight>
                  <a:srgbClr val="008080"/>
                </a:highlight>
              </a:rPr>
              <a:t>dnevno koriste Internet?</a:t>
            </a:r>
            <a:endParaRPr sz="2400">
              <a:solidFill>
                <a:srgbClr val="0C4C44"/>
              </a:solidFill>
            </a:endParaRPr>
          </a:p>
        </p:txBody>
      </p:sp>
      <p:sp>
        <p:nvSpPr>
          <p:cNvPr id="1440" name="Google Shape;1440;g3a6bef997fe_1_875"/>
          <p:cNvSpPr txBox="1"/>
          <p:nvPr/>
        </p:nvSpPr>
        <p:spPr>
          <a:xfrm>
            <a:off x="228600" y="1085851"/>
            <a:ext cx="4206300" cy="3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A998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200"/>
              <a:buFont typeface="Verdana"/>
              <a:buChar char="●"/>
            </a:pPr>
            <a:r>
              <a:rPr lang="hr-HR" sz="1200" b="0" i="0" u="none" strike="noStrike" cap="none">
                <a:solidFill>
                  <a:srgbClr val="1A9988"/>
                </a:solidFill>
                <a:latin typeface="Verdana"/>
                <a:ea typeface="Verdana"/>
                <a:cs typeface="Verdana"/>
                <a:sym typeface="Verdana"/>
              </a:rPr>
              <a:t>38% učenika provodi 3–4 h/dan na internetu</a:t>
            </a:r>
            <a:endParaRPr/>
          </a:p>
          <a:p>
            <a:pPr marL="457200" marR="0" lvl="0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200"/>
              <a:buFont typeface="Verdana"/>
              <a:buChar char="●"/>
            </a:pPr>
            <a:r>
              <a:rPr lang="hr-HR" sz="1200" b="0" i="0" u="none" strike="noStrike" cap="none">
                <a:solidFill>
                  <a:srgbClr val="1A9988"/>
                </a:solidFill>
                <a:latin typeface="Verdana"/>
                <a:ea typeface="Verdana"/>
                <a:cs typeface="Verdana"/>
                <a:sym typeface="Verdana"/>
              </a:rPr>
              <a:t>Četvrtina (25%) koristi internet 1–2 h/dan</a:t>
            </a:r>
            <a:endParaRPr/>
          </a:p>
          <a:p>
            <a:pPr marL="457200" marR="0" lvl="0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200"/>
              <a:buFont typeface="Verdana"/>
              <a:buChar char="●"/>
            </a:pPr>
            <a:r>
              <a:rPr lang="hr-HR" sz="1200" b="0" i="0" u="none" strike="noStrike" cap="none">
                <a:solidFill>
                  <a:srgbClr val="1A9988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7,4% učenika online je više od 8 sati dnevno</a:t>
            </a:r>
            <a:endParaRPr sz="1200" b="0" i="0" u="none" strike="noStrike" cap="none">
              <a:solidFill>
                <a:srgbClr val="1A9988"/>
              </a:solidFill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52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1A9988"/>
              </a:solidFill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52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chemeClr val="lt1"/>
                </a:solidFill>
                <a:highlight>
                  <a:srgbClr val="008080"/>
                </a:highlight>
                <a:latin typeface="Verdana"/>
                <a:ea typeface="Verdana"/>
                <a:cs typeface="Verdana"/>
                <a:sym typeface="Verdana"/>
              </a:rPr>
              <a:t>Trend: </a:t>
            </a:r>
            <a:r>
              <a:rPr lang="hr-HR"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kod učenika 5. razreda </a:t>
            </a:r>
            <a:r>
              <a:rPr lang="hr-HR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primijećeno umjerenije korištenje interneta – gotovo 50% koristi internet do 2 sata dnevno</a:t>
            </a:r>
            <a:endParaRPr/>
          </a:p>
          <a:p>
            <a:pPr marL="152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Kod učenika 8. razreda </a:t>
            </a:r>
            <a:endParaRPr/>
          </a:p>
          <a:p>
            <a:pPr marL="152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43% učenika provodi 5 ili više sati </a:t>
            </a:r>
            <a:endParaRPr/>
          </a:p>
          <a:p>
            <a:pPr marL="152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11% provodi više od 8 sati dnevno na internetu </a:t>
            </a:r>
            <a:endParaRPr/>
          </a:p>
          <a:p>
            <a:pPr marL="152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visoka razinu digitalne uključenosti i mogući rizik negativnih posljedica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A998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r-HR" sz="1200" b="1" i="0" u="none" strike="noStrike" cap="none">
                <a:solidFill>
                  <a:srgbClr val="D03100"/>
                </a:solidFill>
                <a:latin typeface="Verdana"/>
                <a:ea typeface="Verdana"/>
                <a:cs typeface="Verdana"/>
                <a:sym typeface="Verdana"/>
              </a:rPr>
              <a:t>Internet je sastavni dio svakodnevice učenika, a dio njih pokazuje obrasce intenzivnog i rizičnog korištenja.</a:t>
            </a:r>
            <a:endParaRPr/>
          </a:p>
        </p:txBody>
      </p:sp>
      <p:pic>
        <p:nvPicPr>
          <p:cNvPr id="1441" name="Google Shape;1441;g3a6bef997fe_1_8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4851" y="297476"/>
            <a:ext cx="4444369" cy="179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g3a6bef997fe_1_8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8754" y="2154052"/>
            <a:ext cx="4450467" cy="2816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3a6bef997fe_1_1016"/>
          <p:cNvSpPr txBox="1">
            <a:spLocks noGrp="1"/>
          </p:cNvSpPr>
          <p:nvPr>
            <p:ph type="ctrTitle"/>
          </p:nvPr>
        </p:nvSpPr>
        <p:spPr>
          <a:xfrm>
            <a:off x="266700" y="145732"/>
            <a:ext cx="56616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200">
                <a:solidFill>
                  <a:srgbClr val="0C4C44"/>
                </a:solidFill>
              </a:rPr>
              <a:t>Koju društvenu mrežu i aplikaciju učenici </a:t>
            </a:r>
            <a:r>
              <a:rPr lang="hr-HR" sz="2200">
                <a:solidFill>
                  <a:schemeClr val="lt1"/>
                </a:solidFill>
                <a:highlight>
                  <a:srgbClr val="0000FF"/>
                </a:highlight>
              </a:rPr>
              <a:t>najčešće koriste </a:t>
            </a:r>
            <a:r>
              <a:rPr lang="hr-HR" sz="2200">
                <a:solidFill>
                  <a:srgbClr val="0C4C44"/>
                </a:solidFill>
              </a:rPr>
              <a:t>– prema samoprocjeni!</a:t>
            </a:r>
            <a:endParaRPr/>
          </a:p>
        </p:txBody>
      </p:sp>
      <p:pic>
        <p:nvPicPr>
          <p:cNvPr id="1448" name="Google Shape;1448;g3a6bef997fe_1_1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1433" y="1059779"/>
            <a:ext cx="4962573" cy="3755461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g3a6bef997fe_1_1016"/>
          <p:cNvSpPr txBox="1"/>
          <p:nvPr/>
        </p:nvSpPr>
        <p:spPr>
          <a:xfrm>
            <a:off x="436245" y="1059779"/>
            <a:ext cx="34500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TikTok</a:t>
            </a:r>
            <a:r>
              <a:rPr lang="hr-H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dominantna platforma. Popularnost raste s dobi: od 30,6% do 43,2%. Rizik: format – kratki video, personalizirani sadržaj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r>
              <a:rPr lang="hr-H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visoka, ali opadajuća popularnost — djeca prelaze od pasivnog gledanja na interaktivnije mreže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Snapchat</a:t>
            </a:r>
            <a:r>
              <a:rPr lang="hr-H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raste s dobi od 25% do 34% - omogućuje brzu, privatnu komunikaciju i dijeljenje trenutaka.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hr-H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rijetko korišten ali popularnost raste s dobi od 1,8% do 7,5%. Srednjoškolci više koriste Instagram za izražavanje identiteta i slike o sebi ali i socijalne usporedbe - pritisak idealizirane prezentacije može utjecati na samopouzdanje i emocionalna stanja.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Kategorija “Ostalo” </a:t>
            </a:r>
            <a:r>
              <a:rPr lang="hr-H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može uključivati aplikacije za komunikaciju (WhatsApp, Viber) ili </a:t>
            </a:r>
            <a:r>
              <a:rPr lang="hr-HR" sz="1200" b="0" i="0" u="none" strike="noStrike" cap="none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nove mreže</a:t>
            </a:r>
            <a:r>
              <a:rPr lang="hr-H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koje se tek pojavljuju.</a:t>
            </a:r>
            <a:endParaRPr/>
          </a:p>
        </p:txBody>
      </p:sp>
      <p:pic>
        <p:nvPicPr>
          <p:cNvPr id="1450" name="Google Shape;1450;g3a6bef997fe_1_10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200" y="93953"/>
            <a:ext cx="1253495" cy="50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3a6bef997fe_1_1157"/>
          <p:cNvSpPr txBox="1">
            <a:spLocks noGrp="1"/>
          </p:cNvSpPr>
          <p:nvPr>
            <p:ph type="ctrTitle"/>
          </p:nvPr>
        </p:nvSpPr>
        <p:spPr>
          <a:xfrm>
            <a:off x="297626" y="246028"/>
            <a:ext cx="5363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400">
                <a:solidFill>
                  <a:srgbClr val="0C4C44"/>
                </a:solidFill>
                <a:highlight>
                  <a:srgbClr val="00FFFF"/>
                </a:highlight>
              </a:rPr>
              <a:t>Vrsta profila </a:t>
            </a:r>
            <a:r>
              <a:rPr lang="hr-HR" sz="2400">
                <a:solidFill>
                  <a:srgbClr val="0C4C44"/>
                </a:solidFill>
              </a:rPr>
              <a:t>na društvenoj mreži koju učenici najviše koriste</a:t>
            </a:r>
            <a:endParaRPr/>
          </a:p>
        </p:txBody>
      </p:sp>
      <p:graphicFrame>
        <p:nvGraphicFramePr>
          <p:cNvPr id="1456" name="Google Shape;1456;g3a6bef997fe_1_1157"/>
          <p:cNvGraphicFramePr/>
          <p:nvPr/>
        </p:nvGraphicFramePr>
        <p:xfrm>
          <a:off x="5928361" y="1457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{15C21963-44FC-42FA-8EF3-EE2062603174}</a:tableStyleId>
              </a:tblPr>
              <a:tblGrid>
                <a:gridCol w="144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4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2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5.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6.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7.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8. 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1" u="none" strike="noStrike" cap="none">
                          <a:solidFill>
                            <a:srgbClr val="000000"/>
                          </a:solidFill>
                        </a:rPr>
                        <a:t>x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Broj pratitelj/ prijatelja na društvenoj mreži koju najčešće koriste: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194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198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613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364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hr-HR" sz="1100" b="0" u="none" strike="noStrike" cap="none">
                          <a:solidFill>
                            <a:srgbClr val="000000"/>
                          </a:solidFill>
                        </a:rPr>
                        <a:t>346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57" name="Google Shape;1457;g3a6bef997fe_1_1157"/>
          <p:cNvSpPr txBox="1"/>
          <p:nvPr/>
        </p:nvSpPr>
        <p:spPr>
          <a:xfrm>
            <a:off x="297626" y="1191965"/>
            <a:ext cx="42744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Povećava se privatnost s dobi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rast udjela učenika s privatnim profilom od 30,9% do čak 51,1% - stariji učenici postaju svjesniji važnosti privatnosti i online sigurnosti.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Javni i djelomično javni profili česti 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dijeljene informacije i sadržaji vidljivi nepoznatim osobama – rizik od neprimjerenih kontakata, krađe identiteta, online uznemiravanja ili zloupotrebe slika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Sve manje djece bez profila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Preporuka: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Sustavna edukacija o sigurnosti i privatnosti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Razgovori roditelja i djece o postavkama sigurnosti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Školski programi digitalne pismenosti koji naglašavaju sigurno i odgovorno online ponašanje</a:t>
            </a:r>
            <a:endParaRPr/>
          </a:p>
        </p:txBody>
      </p:sp>
      <p:pic>
        <p:nvPicPr>
          <p:cNvPr id="1458" name="Google Shape;1458;g3a6bef997fe_1_115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g3a6bef997fe_1_115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91825"/>
            <a:ext cx="4179651" cy="354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a6bef997fe_1_1299"/>
          <p:cNvSpPr txBox="1">
            <a:spLocks noGrp="1"/>
          </p:cNvSpPr>
          <p:nvPr>
            <p:ph type="ctrTitle"/>
          </p:nvPr>
        </p:nvSpPr>
        <p:spPr>
          <a:xfrm>
            <a:off x="259080" y="197443"/>
            <a:ext cx="5363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400">
                <a:solidFill>
                  <a:srgbClr val="0C4C44"/>
                </a:solidFill>
                <a:highlight>
                  <a:srgbClr val="FFFF00"/>
                </a:highlight>
              </a:rPr>
              <a:t>Broj</a:t>
            </a:r>
            <a:r>
              <a:rPr lang="hr-HR" sz="2400">
                <a:solidFill>
                  <a:srgbClr val="0C4C44"/>
                </a:solidFill>
              </a:rPr>
              <a:t> </a:t>
            </a:r>
            <a:r>
              <a:rPr lang="hr-HR" sz="2400">
                <a:solidFill>
                  <a:srgbClr val="0C4C44"/>
                </a:solidFill>
                <a:highlight>
                  <a:srgbClr val="00FFFF"/>
                </a:highlight>
              </a:rPr>
              <a:t>profila </a:t>
            </a:r>
            <a:r>
              <a:rPr lang="hr-HR" sz="2400">
                <a:solidFill>
                  <a:srgbClr val="0C4C44"/>
                </a:solidFill>
              </a:rPr>
              <a:t>na društvenoj mreži koju učenici najviše koriste</a:t>
            </a:r>
            <a:endParaRPr/>
          </a:p>
        </p:txBody>
      </p:sp>
      <p:pic>
        <p:nvPicPr>
          <p:cNvPr id="1465" name="Google Shape;1465;g3a6bef997fe_1_129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112520"/>
            <a:ext cx="4094446" cy="3628057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g3a6bef997fe_1_1299"/>
          <p:cNvSpPr txBox="1"/>
          <p:nvPr/>
        </p:nvSpPr>
        <p:spPr>
          <a:xfrm>
            <a:off x="401354" y="1279944"/>
            <a:ext cx="40410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Većina učenika ima barem jedan profil (92%)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Raste broj profila s dobi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dva profila ima od 34,2% do 47,6% učenika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Višestruki profili 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–Učenici često otvaraju dodatne profile kako bi </a:t>
            </a:r>
            <a:r>
              <a:rPr lang="hr-HR" sz="1300"/>
              <a:t>raz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dvojili javnu i privatnu komunikaciju (</a:t>
            </a:r>
            <a:r>
              <a:rPr lang="hr-HR" sz="1300"/>
              <a:t>..</a:t>
            </a: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iskrenu i fake), kontrolirali tko vidi njihove objave ili imali “skriveni” prostor za izražavanje bez nadzora odraslih.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Održavanje više identiteta 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/>
              <a:t>Lažni profili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/>
              <a:t>Osjećaj anonimnosti</a:t>
            </a:r>
            <a:endParaRPr sz="13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/>
              <a:t>Zamor</a:t>
            </a:r>
            <a:endParaRPr sz="1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3a6bef997fe_1_1943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r-HR" sz="2740"/>
              <a:t>Međunarodni Dan djeteta: “Jedan dan – jedan mali korak za veliku sigurnost”</a:t>
            </a:r>
            <a:endParaRPr sz="2740"/>
          </a:p>
        </p:txBody>
      </p:sp>
      <p:sp>
        <p:nvSpPr>
          <p:cNvPr id="1153" name="Google Shape;1153;g3a6bef997fe_1_1943"/>
          <p:cNvSpPr txBox="1"/>
          <p:nvPr/>
        </p:nvSpPr>
        <p:spPr>
          <a:xfrm>
            <a:off x="0" y="0"/>
            <a:ext cx="5880600" cy="4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" b="1"/>
              <a:t>Danas na međunarodni dan djeteta </a:t>
            </a:r>
            <a:r>
              <a:rPr lang="hr-HR" sz="1100"/>
              <a:t>izaberite </a:t>
            </a:r>
            <a:r>
              <a:rPr lang="hr-HR" sz="1100" b="1"/>
              <a:t>jednu konkretnu i izvedivu akciju</a:t>
            </a:r>
            <a:r>
              <a:rPr lang="hr-HR" sz="1100"/>
              <a:t> kojom ćete u svojoj neposrednoj okolini povećati sigurnost i dobrobit djece i mladih. Odaberite nešto što ne zahtijeva puno resursa, ali ima stvarni učinak.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" b="1"/>
              <a:t>Primjeri inspiracije (odaberite samo jednu ili osmislite vlastitu):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r-HR" sz="1100" b="1"/>
              <a:t>Razgovor</a:t>
            </a:r>
            <a:r>
              <a:rPr lang="hr-HR" sz="1100"/>
              <a:t> – pokrenite kratki, nenametljivi razgovor s jednim djetetom ili mladom osobom o nekoj važnoj temi (npr. online sigurnost, osjećaji, granice).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r-HR" sz="1100" b="1"/>
              <a:t>Mikro-intervencija u sustavu</a:t>
            </a:r>
            <a:r>
              <a:rPr lang="hr-HR" sz="1100"/>
              <a:t> – predložite kolegama malu promjenu u praksi koja može poboljšati sigurnost djece (npr. jasnije pravilo u razredu, plakat o kontaktima za pomoć).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r-HR" sz="1100" b="1"/>
              <a:t>Vidljivost pomoći</a:t>
            </a:r>
            <a:r>
              <a:rPr lang="hr-HR" sz="1100"/>
              <a:t> – postavite na vidljivo mjesto informacije o tome gdje djeca mogu potražiti podršku u vašoj zajednici.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r-HR" sz="1100" b="1"/>
              <a:t>Siguran prostor</a:t>
            </a:r>
            <a:r>
              <a:rPr lang="hr-HR" sz="1100"/>
              <a:t> – u svojoj organizaciji stvorite mali “kutak sigurnosti” ili trenutak u kojem djeca mogu izraziti što im treba.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r-HR" sz="1100" b="1"/>
              <a:t>Saveznik u zajednici</a:t>
            </a:r>
            <a:r>
              <a:rPr lang="hr-HR" sz="1100"/>
              <a:t> – povežite se s jednom lokalnom školom, klubom, knjižnicom ili udrugom i ponudite kratku mini-aktivnost za podizanje svijesti.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r-HR" sz="1100" b="1"/>
              <a:t>Digitalni korak</a:t>
            </a:r>
            <a:r>
              <a:rPr lang="hr-HR" sz="1100"/>
              <a:t> – podijelite jednu poruku o digitalnoj sigurnosti za djecu u internom kanalu, na oglasnoj ploči ili unutar svoje institucije.</a:t>
            </a:r>
            <a:br>
              <a:rPr lang="hr-HR" sz="1100"/>
            </a:b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100" b="1"/>
              <a:t>Cilj:</a:t>
            </a:r>
            <a:br>
              <a:rPr lang="hr-HR" sz="1100" b="1"/>
            </a:br>
            <a:r>
              <a:rPr lang="hr-HR" sz="1100"/>
              <a:t> Mala, jasna i provediva akcija koja šalje poruku: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/>
              <a:t>Sigurnost i dobrobit djece počinju u našim svakodnevnim mikro-odlukama.</a:t>
            </a:r>
            <a:endParaRPr i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a6bef997fe_1_1439"/>
          <p:cNvSpPr txBox="1">
            <a:spLocks noGrp="1"/>
          </p:cNvSpPr>
          <p:nvPr>
            <p:ph type="title"/>
          </p:nvPr>
        </p:nvSpPr>
        <p:spPr>
          <a:xfrm>
            <a:off x="727800" y="5921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ULOGE U VRŠNJAČKOM NASILJU</a:t>
            </a:r>
            <a:endParaRPr/>
          </a:p>
        </p:txBody>
      </p:sp>
      <p:pic>
        <p:nvPicPr>
          <p:cNvPr id="1472" name="Google Shape;1472;g3a6bef997fe_1_14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3a6bef997fe_1_14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875" y="1487825"/>
            <a:ext cx="5796650" cy="3338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g3a6bef997fe_1_1439"/>
          <p:cNvSpPr txBox="1"/>
          <p:nvPr/>
        </p:nvSpPr>
        <p:spPr>
          <a:xfrm>
            <a:off x="6280575" y="1562175"/>
            <a:ext cx="30000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Vrlo slična raspodjela uloga u vršnjačkom nasilju u školi i elektroničkom nasilju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300" i="1"/>
              <a:t>Iako većina djece nije uključena - svakodnevno svjedoče nasilnim interakcijama</a:t>
            </a:r>
            <a:endParaRPr sz="1300" i="1"/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100" b="1"/>
              <a:t>Žrtve:</a:t>
            </a:r>
            <a:r>
              <a:rPr lang="hr-HR" sz="1100"/>
              <a:t> 27% u školi, </a:t>
            </a:r>
            <a:r>
              <a:rPr lang="hr-HR" sz="1100" b="1"/>
              <a:t>18,5% online</a:t>
            </a:r>
            <a:r>
              <a:rPr lang="hr-HR" sz="1100"/>
              <a:t>.</a:t>
            </a:r>
            <a:endParaRPr sz="11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100" b="1"/>
              <a:t>Počinitelji:</a:t>
            </a:r>
            <a:r>
              <a:rPr lang="hr-HR" sz="1100"/>
              <a:t> samo 2,8% u školi, ali </a:t>
            </a:r>
            <a:r>
              <a:rPr lang="hr-HR" sz="1100" b="1"/>
              <a:t>8,4% u u online nasilju</a:t>
            </a:r>
            <a:endParaRPr sz="11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1100" b="1"/>
              <a:t>Počinitelj/žrtva:</a:t>
            </a:r>
            <a:r>
              <a:rPr lang="hr-HR" sz="1100"/>
              <a:t> stabilna i visoko rizična skupina – </a:t>
            </a:r>
            <a:r>
              <a:rPr lang="hr-HR" sz="1100" b="1"/>
              <a:t>13,3% u školi</a:t>
            </a:r>
            <a:r>
              <a:rPr lang="hr-HR" sz="1100"/>
              <a:t> i </a:t>
            </a:r>
            <a:r>
              <a:rPr lang="hr-HR" sz="1100" b="1"/>
              <a:t>15,7% u online oblicima nasilja</a:t>
            </a:r>
            <a:endParaRPr/>
          </a:p>
        </p:txBody>
      </p:sp>
      <p:pic>
        <p:nvPicPr>
          <p:cNvPr id="1475" name="Google Shape;1475;g3a6bef997fe_1_1439" descr="RED AROW ANIMATED gif 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50" y="3227625"/>
            <a:ext cx="616399" cy="6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g3a6bef997fe_1_1439" descr="RED AROW ANIMATED gif 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50" y="2849100"/>
            <a:ext cx="616399" cy="6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g3a6bef997fe_1_1439" descr="RED AROW ANIMATED gif 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50" y="3759000"/>
            <a:ext cx="616399" cy="6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3a6bef997fe_1_1449"/>
          <p:cNvSpPr txBox="1">
            <a:spLocks noGrp="1"/>
          </p:cNvSpPr>
          <p:nvPr>
            <p:ph type="title"/>
          </p:nvPr>
        </p:nvSpPr>
        <p:spPr>
          <a:xfrm>
            <a:off x="727800" y="5921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ULOGE U NASILJU NA INTERNETU</a:t>
            </a:r>
            <a:endParaRPr/>
          </a:p>
        </p:txBody>
      </p:sp>
      <p:sp>
        <p:nvSpPr>
          <p:cNvPr id="1483" name="Google Shape;1483;g3a6bef997fe_1_1449"/>
          <p:cNvSpPr txBox="1"/>
          <p:nvPr/>
        </p:nvSpPr>
        <p:spPr>
          <a:xfrm>
            <a:off x="5664550" y="1628000"/>
            <a:ext cx="32844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hr-H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 5. i 6. razredu oko trećine učenika doživljava nasilje, ali je počinitelja znatno manje (14–16 %).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hr-H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 7. razredu dolazi do naglog skoka: počinitelja je gotovo dvostruko više - 29,8 %, a udio žrtava raste na 36,8 %.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hr-HR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 8. razredu udjeli se gotovo izjednačuju – i žrtve i počinitelji na razini od 34,9 %.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4" name="Google Shape;1484;g3a6bef997fe_1_14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3a6bef997fe_1_144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79775"/>
            <a:ext cx="5359750" cy="3286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a6bef997fe_1_1456"/>
          <p:cNvSpPr txBox="1"/>
          <p:nvPr/>
        </p:nvSpPr>
        <p:spPr>
          <a:xfrm>
            <a:off x="345600" y="599704"/>
            <a:ext cx="7135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>
                <a:solidFill>
                  <a:schemeClr val="dk2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RIZIČNA KOMUNIKACIJA</a:t>
            </a:r>
            <a:endParaRPr sz="1500" b="1" i="0" u="none" strike="noStrike" cap="none">
              <a:solidFill>
                <a:schemeClr val="dk2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PRIMANJE SEKSUALNIH SADRŽAJA </a:t>
            </a:r>
            <a:endParaRPr sz="1500" b="1" i="0" u="none" strike="noStrike" cap="none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1" name="Google Shape;1491;g3a6bef997fe_1_1456" title="Chart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075" y="1736600"/>
            <a:ext cx="4151951" cy="27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g3a6bef997fe_1_145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g3a6bef997fe_1_1456"/>
          <p:cNvSpPr txBox="1">
            <a:spLocks noGrp="1"/>
          </p:cNvSpPr>
          <p:nvPr>
            <p:ph type="body" idx="4294967295"/>
          </p:nvPr>
        </p:nvSpPr>
        <p:spPr>
          <a:xfrm>
            <a:off x="130800" y="1434900"/>
            <a:ext cx="4648200" cy="3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Najviše su pogođeni učenici 8. razreda, gdje se s primanjem neprimjerenih, seksualiziranih sadržaja </a:t>
            </a:r>
            <a:r>
              <a:rPr lang="hr-HR" sz="1400" b="1">
                <a:highlight>
                  <a:srgbClr val="FF5D5D"/>
                </a:highlight>
                <a:latin typeface="Verdana"/>
                <a:ea typeface="Verdana"/>
                <a:cs typeface="Verdana"/>
                <a:sym typeface="Verdana"/>
              </a:rPr>
              <a:t>od poznatih osoba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susrelo više od četvrtine djece (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hr-HR" sz="1400" b="1"/>
              <a:t>5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,3 %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). </a:t>
            </a:r>
            <a:endParaRPr sz="1500"/>
          </a:p>
          <a:p>
            <a:pPr marL="17780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1778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Više od 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četvrtine učenika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 barem jednom je primilo seksualne ili neprimjerene sadržaje </a:t>
            </a:r>
            <a:r>
              <a:rPr lang="hr-HR" sz="1400" b="1">
                <a:highlight>
                  <a:srgbClr val="FF5D5D"/>
                </a:highlight>
                <a:latin typeface="Verdana"/>
                <a:ea typeface="Verdana"/>
                <a:cs typeface="Verdana"/>
                <a:sym typeface="Verdana"/>
              </a:rPr>
              <a:t>od NEPOZNATIH OSOBA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 putem interneta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. Udio naglo raste u višim razredima </a:t>
            </a:r>
            <a:r>
              <a:rPr lang="hr-HR" sz="1500">
                <a:latin typeface="Verdana"/>
                <a:ea typeface="Verdana"/>
                <a:cs typeface="Verdana"/>
                <a:sym typeface="Verdana"/>
              </a:rPr>
              <a:t>osnovne škole, dosežući </a:t>
            </a:r>
            <a:r>
              <a:rPr lang="hr-HR" sz="1500"/>
              <a:t>gotovo </a:t>
            </a:r>
            <a:r>
              <a:rPr lang="hr-HR" sz="1500">
                <a:latin typeface="Verdana"/>
                <a:ea typeface="Verdana"/>
                <a:cs typeface="Verdana"/>
                <a:sym typeface="Verdana"/>
              </a:rPr>
              <a:t>trećinu djece u 7. i 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8. razredu – 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marL="13716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u 8. razredu čak 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trećina djece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 (3</a:t>
            </a:r>
            <a:r>
              <a:rPr lang="hr-HR" sz="1400"/>
              <a:t>1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,</a:t>
            </a:r>
            <a:r>
              <a:rPr lang="hr-HR" sz="1400"/>
              <a:t>5</a:t>
            </a:r>
            <a:r>
              <a:rPr lang="hr-HR" sz="1400">
                <a:latin typeface="Verdana"/>
                <a:ea typeface="Verdana"/>
                <a:cs typeface="Verdana"/>
                <a:sym typeface="Verdana"/>
              </a:rPr>
              <a:t>%) </a:t>
            </a:r>
            <a:r>
              <a:rPr lang="hr-HR" sz="1400" b="1">
                <a:latin typeface="Verdana"/>
                <a:ea typeface="Verdana"/>
                <a:cs typeface="Verdana"/>
                <a:sym typeface="Verdana"/>
              </a:rPr>
              <a:t>prima seksualizirane i neprimjerene sadržaje od nepoznatih osoba.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4" name="Google Shape;1494;g3a6bef997fe_1_1456" descr="RED AROW ANIMATED gif 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0" y="3257700"/>
            <a:ext cx="1527174" cy="152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3a6bef997fe_1_1464"/>
          <p:cNvSpPr txBox="1"/>
          <p:nvPr/>
        </p:nvSpPr>
        <p:spPr>
          <a:xfrm>
            <a:off x="345600" y="599704"/>
            <a:ext cx="7135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>
                <a:solidFill>
                  <a:srgbClr val="1F1F1F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RIZIČNA PONAŠANJA</a:t>
            </a:r>
            <a:endParaRPr sz="1500" b="1" i="0" u="none" strike="noStrike" cap="none">
              <a:solidFill>
                <a:srgbClr val="1F1F1F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SLANJE VLASTITIH/ SEKSUALNIH SADRŽAJA</a:t>
            </a:r>
            <a:r>
              <a:rPr lang="hr-HR" sz="1500" b="1" i="0" u="none" strike="noStrike" cap="non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5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00" name="Google Shape;1500;g3a6bef997fe_1_1464" title="Chart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6875" y="1526050"/>
            <a:ext cx="4927151" cy="29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g3a6bef997fe_1_1464"/>
          <p:cNvSpPr txBox="1"/>
          <p:nvPr/>
        </p:nvSpPr>
        <p:spPr>
          <a:xfrm>
            <a:off x="140300" y="1310550"/>
            <a:ext cx="3197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RAZLIKE U OPERACIONALIZACIJI PITANJA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I 8 Jesi li ikad primio/la </a:t>
            </a:r>
            <a:r>
              <a:rPr lang="hr-HR" sz="13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SEKSUALNI </a:t>
            </a: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sadržaj (npr. seksualnu fotografiju, video zapis) putem Interneta (npr. putem društvene mreže, online grupe, poruke)?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I 6 Jesi li ikad primio/la </a:t>
            </a:r>
            <a:r>
              <a:rPr lang="hr-HR" sz="13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NEŽELJENI, NEPRIMJERENI ILI POTENCIJALNO ŠTETNI SADRŽAJ</a:t>
            </a: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sadržaj (npr. fotografiju, video zapis) putem Interneta (npr. društvene mreže, online grupe, poruke)?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2" name="Google Shape;1502;g3a6bef997fe_1_146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g3a6bef997fe_1_1464"/>
          <p:cNvSpPr txBox="1"/>
          <p:nvPr/>
        </p:nvSpPr>
        <p:spPr>
          <a:xfrm>
            <a:off x="263300" y="3914712"/>
            <a:ext cx="3422100" cy="1015800"/>
          </a:xfrm>
          <a:prstGeom prst="rect">
            <a:avLst/>
          </a:prstGeom>
          <a:solidFill>
            <a:srgbClr val="002469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hr-HR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2-7% učenika poslalo je svoju  sliku nepoznatim osobama 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hr-HR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3-5% učenika poslalo je svoju sliku poznatim osobama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3a6bef997fe_1_1472"/>
          <p:cNvSpPr txBox="1">
            <a:spLocks noGrp="1"/>
          </p:cNvSpPr>
          <p:nvPr>
            <p:ph type="title"/>
          </p:nvPr>
        </p:nvSpPr>
        <p:spPr>
          <a:xfrm>
            <a:off x="150750" y="105888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>
                <a:highlight>
                  <a:srgbClr val="FF5D5D"/>
                </a:highlight>
              </a:rPr>
              <a:t>RIZIČNI KONTAKTI </a:t>
            </a:r>
            <a:r>
              <a:rPr lang="hr-HR"/>
              <a:t>Svaki sedmi učenik dogovara susret s osobom upoznatom online</a:t>
            </a:r>
            <a:endParaRPr/>
          </a:p>
        </p:txBody>
      </p:sp>
      <p:pic>
        <p:nvPicPr>
          <p:cNvPr id="1509" name="Google Shape;1509;g3a6bef997fe_1_14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g3a6bef997fe_1_1472"/>
          <p:cNvSpPr txBox="1">
            <a:spLocks noGrp="1"/>
          </p:cNvSpPr>
          <p:nvPr>
            <p:ph type="body" idx="4294967295"/>
          </p:nvPr>
        </p:nvSpPr>
        <p:spPr>
          <a:xfrm>
            <a:off x="347050" y="1412700"/>
            <a:ext cx="6185700" cy="28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7800" lvl="0" indent="-209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3"/>
              <a:buChar char="●"/>
            </a:pP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Gotovo </a:t>
            </a:r>
            <a:r>
              <a:rPr lang="hr-HR" sz="1610" b="1">
                <a:latin typeface="Calibri"/>
                <a:ea typeface="Calibri"/>
                <a:cs typeface="Calibri"/>
                <a:sym typeface="Calibri"/>
              </a:rPr>
              <a:t>svako sedmo dijete (14,8%) u osnovnoj školi barem jednom je dogovorilo susret uživo s osobom upoznatom putem interneta</a:t>
            </a: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, što predstavlja značajan sigurnosni rizik. </a:t>
            </a:r>
            <a:endParaRPr sz="1702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101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3"/>
              <a:buNone/>
            </a:pPr>
            <a:endParaRPr sz="1610">
              <a:latin typeface="Calibri"/>
              <a:ea typeface="Calibri"/>
              <a:cs typeface="Calibri"/>
              <a:sym typeface="Calibri"/>
            </a:endParaRPr>
          </a:p>
          <a:p>
            <a:pPr marL="177800" lvl="0" indent="-209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3"/>
              <a:buChar char="●"/>
            </a:pP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Uočava se jasan </a:t>
            </a:r>
            <a:r>
              <a:rPr lang="hr-HR" sz="1610" b="1">
                <a:highlight>
                  <a:srgbClr val="FF5D5D"/>
                </a:highlight>
                <a:latin typeface="Calibri"/>
                <a:ea typeface="Calibri"/>
                <a:cs typeface="Calibri"/>
                <a:sym typeface="Calibri"/>
              </a:rPr>
              <a:t>trend rasta s dobi</a:t>
            </a:r>
            <a:r>
              <a:rPr lang="hr-HR" sz="1610">
                <a:latin typeface="Calibri"/>
                <a:ea typeface="Calibri"/>
                <a:cs typeface="Calibri"/>
                <a:sym typeface="Calibri"/>
              </a:rPr>
              <a:t> gdje takve susrete dogovara 8,2% djece u 5. razredu dok se najveći skok bilježi u 7. razredu, gdje gotovo svaki peti učenik (19,3%) priznaje da je dogovorio susret s osobom koju je upoznao online.</a:t>
            </a: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1" name="Google Shape;1511;g3a6bef997fe_1_1472" descr="A child sitting on a couch looking at a phon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176" y="1927525"/>
            <a:ext cx="1899899" cy="284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g3a6bef997fe_1_1472"/>
          <p:cNvSpPr/>
          <p:nvPr/>
        </p:nvSpPr>
        <p:spPr>
          <a:xfrm>
            <a:off x="545700" y="4400375"/>
            <a:ext cx="4563900" cy="535200"/>
          </a:xfrm>
          <a:prstGeom prst="chevron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>
                <a:latin typeface="Calibri"/>
                <a:ea typeface="Calibri"/>
                <a:cs typeface="Calibri"/>
                <a:sym typeface="Calibri"/>
              </a:rPr>
              <a:t>IZUZETNO RIZIČNO PONAŠANJE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00"/>
                                        <p:tgtEl>
                                          <p:spTgt spid="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3a6bef997fe_1_1480"/>
          <p:cNvSpPr txBox="1">
            <a:spLocks noGrp="1"/>
          </p:cNvSpPr>
          <p:nvPr>
            <p:ph type="title"/>
          </p:nvPr>
        </p:nvSpPr>
        <p:spPr>
          <a:xfrm>
            <a:off x="296400" y="552675"/>
            <a:ext cx="7962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r-HR"/>
              <a:t>KAKO RODITELJI SUDJELUJU u online aktivnostima svoje djece?</a:t>
            </a:r>
            <a:endParaRPr/>
          </a:p>
        </p:txBody>
      </p:sp>
      <p:sp>
        <p:nvSpPr>
          <p:cNvPr id="1518" name="Google Shape;1518;g3a6bef997fe_1_1480"/>
          <p:cNvSpPr txBox="1"/>
          <p:nvPr/>
        </p:nvSpPr>
        <p:spPr>
          <a:xfrm>
            <a:off x="5668050" y="1229850"/>
            <a:ext cx="32943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</a:pPr>
            <a:r>
              <a:rPr lang="hr-HR"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ećina roditeljskih aktivnosti provodi se rijetko – najčešće nikad ili povremeno.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Najčešće se razgovara o korištenju interneta, ali i tu oko polovice učenika navodi da se to događa rijetko (nikad ili jednom mjesečno).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Razgovori o online sigurnosti i rizicima također su neredoviti – većina ih se događa jednom mjesečno ili jednom tjedno, rijetko svakodnevno.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Zajedničke aktivnosti na internetu (djeca + roditelji) relativno su češće, ali i dalje nisu svakodnevne.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Tek manji dio roditelja često koristi aplikacije i programe za ograničavanje sadržaja.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9" name="Google Shape;1519;g3a6bef997fe_1_1480"/>
          <p:cNvSpPr txBox="1"/>
          <p:nvPr/>
        </p:nvSpPr>
        <p:spPr>
          <a:xfrm>
            <a:off x="0" y="0"/>
            <a:ext cx="577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r-HR" sz="1400" b="0" i="1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Roditeljska kontrola u većini obitelji nije kontinuirana ni sustavna. </a:t>
            </a:r>
            <a:endParaRPr sz="1400" b="0" i="1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0" name="Google Shape;1520;g3a6bef997fe_1_148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58800"/>
            <a:ext cx="5363250" cy="3084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3a6bef997fe_1_1487"/>
          <p:cNvSpPr txBox="1">
            <a:spLocks noGrp="1"/>
          </p:cNvSpPr>
          <p:nvPr>
            <p:ph type="title"/>
          </p:nvPr>
        </p:nvSpPr>
        <p:spPr>
          <a:xfrm>
            <a:off x="524150" y="5290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hr-HR" sz="15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Emocionalna empatija prema ulogama u nasilju (online i offline)</a:t>
            </a:r>
            <a:endParaRPr sz="2800">
              <a:solidFill>
                <a:srgbClr val="1F1F1F"/>
              </a:solidFill>
            </a:endParaRPr>
          </a:p>
        </p:txBody>
      </p:sp>
      <p:sp>
        <p:nvSpPr>
          <p:cNvPr id="1526" name="Google Shape;1526;g3a6bef997fe_1_1487"/>
          <p:cNvSpPr txBox="1"/>
          <p:nvPr/>
        </p:nvSpPr>
        <p:spPr>
          <a:xfrm>
            <a:off x="6029375" y="930925"/>
            <a:ext cx="2940600" cy="3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Žrtve imaju najvišu emocionalnu empatiju u oba konteksta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 pokazuje da učenici koji doživljavaju nasilje snažnije rezoniraju s tuđim emocijama.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Calibri"/>
              <a:buChar char="●"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Počinitelji imaju najniže rezultate empatije - Žrtva/počinitelj skupina pokazuje obrasce sličnije počiniteljima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Trendovi online i offline nasilja gotovo se podudaraju, što upućuje na to da je uloga učenika (žrtva, počinitelj, neuključen) važniji prediktor emocionalne empatije nego sam kontekst nasilja.</a:t>
            </a:r>
            <a:endParaRPr sz="130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7" name="Google Shape;1527;g3a6bef997fe_1_148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25" y="1093300"/>
            <a:ext cx="5724575" cy="3342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3a6bef997fe_1_1493"/>
          <p:cNvSpPr txBox="1">
            <a:spLocks noGrp="1"/>
          </p:cNvSpPr>
          <p:nvPr>
            <p:ph type="title"/>
          </p:nvPr>
        </p:nvSpPr>
        <p:spPr>
          <a:xfrm>
            <a:off x="571525" y="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PROFILIZACIJA ULOGA </a:t>
            </a:r>
            <a:endParaRPr/>
          </a:p>
        </p:txBody>
      </p:sp>
      <p:pic>
        <p:nvPicPr>
          <p:cNvPr id="1533" name="Google Shape;1533;g3a6bef997fe_1_149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50" b="2220"/>
          <a:stretch/>
        </p:blipFill>
        <p:spPr>
          <a:xfrm>
            <a:off x="749600" y="535200"/>
            <a:ext cx="7510326" cy="44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3a6bef997fe_1_1632"/>
          <p:cNvSpPr txBox="1"/>
          <p:nvPr/>
        </p:nvSpPr>
        <p:spPr>
          <a:xfrm>
            <a:off x="122063" y="50656"/>
            <a:ext cx="7289400" cy="445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hr-HR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KAKO BI REAGIRAO DA DOŽIVIŠ NASILJE NA INTERNETU?</a:t>
            </a:r>
            <a:endParaRPr sz="2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39" name="Google Shape;1539;g3a6bef997fe_1_16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g3a6bef997fe_1_1632" title="Chart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137" y="1278450"/>
            <a:ext cx="5539863" cy="307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g3a6bef997fe_1_1632"/>
          <p:cNvSpPr txBox="1"/>
          <p:nvPr/>
        </p:nvSpPr>
        <p:spPr>
          <a:xfrm>
            <a:off x="54000" y="1390525"/>
            <a:ext cx="3650100" cy="30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Najčešće reakcije:</a:t>
            </a:r>
            <a:endParaRPr sz="13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Blokiranje počinitelja i prijava platformi (najviši udjeli).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Velik broj učenika bira ignoriranje nasilja.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Manje vjerojatno:</a:t>
            </a:r>
            <a:endParaRPr sz="1300" b="1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Traženje pomoći od odraslih (roditelja, nastavnika, stručnih službi).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hr-HR"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Tek manji dio učenika prijavio bi nasilje policiji.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b="1" i="0" u="none" strike="noStrike" cap="none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Zabrinjavajuće:</a:t>
            </a:r>
            <a:endParaRPr b="1" i="0" u="none" strike="noStrike" cap="none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b="1" i="0" u="none" strike="noStrike" cap="none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55% učenika navodi da ne bi nikome rekli.</a:t>
            </a:r>
            <a:endParaRPr b="1" i="0" u="none" strike="noStrike" cap="none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b="1" i="0" u="none" strike="noStrike" cap="none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Dio učenika bi uzvratio nasiljem, što može eskalirati situaciju.</a:t>
            </a:r>
            <a:endParaRPr b="1" i="0" u="none" strike="noStrike" cap="none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2" name="Google Shape;1542;g3a6bef997fe_1_1632"/>
          <p:cNvSpPr txBox="1"/>
          <p:nvPr/>
        </p:nvSpPr>
        <p:spPr>
          <a:xfrm>
            <a:off x="54000" y="4630425"/>
            <a:ext cx="909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1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Učenici se najviše oslanjaju na digitalne alate i pasivne strategije, dok je traženje podrške od odraslih najmanje zastupljeno — što naglašava važnost jačanja povjerenja i dostupnosti sigurnih kanala za pomoć.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3a6bef997fe_1_1774"/>
          <p:cNvSpPr txBox="1">
            <a:spLocks noGrp="1"/>
          </p:cNvSpPr>
          <p:nvPr>
            <p:ph type="title"/>
          </p:nvPr>
        </p:nvSpPr>
        <p:spPr>
          <a:xfrm>
            <a:off x="222425" y="86825"/>
            <a:ext cx="8690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>
                <a:highlight>
                  <a:srgbClr val="00FFFF"/>
                </a:highlight>
              </a:rPr>
              <a:t>PORUKE DJECE</a:t>
            </a:r>
            <a:r>
              <a:rPr lang="hr-HR"/>
              <a:t> – ODGOVORI NA OTVORENA PITANJA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8" name="Google Shape;1548;g3a6bef997fe_1_17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325" y="4396953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g3a6bef997fe_1_1774"/>
          <p:cNvSpPr txBox="1"/>
          <p:nvPr/>
        </p:nvSpPr>
        <p:spPr>
          <a:xfrm>
            <a:off x="222425" y="693000"/>
            <a:ext cx="84549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Dječje poruke – ozbiljan poziv za pomoć</a:t>
            </a:r>
            <a:endParaRPr sz="1500" b="1"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„Šalješ nekom svoje privatne slike jer ih voliš.“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„Mislim da bi dječaci trebali prestati siliti djevojčice da šalju slike sebe… svog tijela ako to one ne žele.“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„Druga djeca nemaju pravo dirati nekog bez njihovog dopuštenja.“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„Ja sam bio ismijavan i znam kakav je to osjećaj.“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„Često se osjećam beskorisno, da nisam vrijedna.“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„Posljedice i negativne misli koje djeca imaju kao posljedice vršnjačkog nasilja (samoozlijeđivanje, samoubojstvo, itd.) jer i ja ponekad imam takve misli.“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Zašto djeca šute o nasilju?</a:t>
            </a:r>
            <a:endParaRPr sz="1600" b="1"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„Ne smiješ reći ništa učiteljima jer ispadneš cinkaroš.“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 „Osjećam li se loše ako kažem neku osobu učitelju jer se bojim da će me prijatelji isključiti iz društva jer sam cinkala.“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Što djeca žele: Prihvaćenost, toleranciju različitosti i međusobnu podršku</a:t>
            </a:r>
            <a:endParaRPr sz="1600" b="1"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„Svi se trebaju prihvatiti, iako se drugačije oblače ili su druge rase.“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„Važno mi je da djeca shvate da smo svi isti, da svi želimo ljubav i mir.“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„Djeca ne trebaju biti sama. Neka znaju da postoji netko kome se mogu obratiti.“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Mislim da se i druga djeca možda tako osjećaju. Htjela bih da nađu podršku i nekog kome se mogu povjeriti.“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hr-HR" i="1">
                <a:latin typeface="Calibri"/>
                <a:ea typeface="Calibri"/>
                <a:cs typeface="Calibri"/>
                <a:sym typeface="Calibri"/>
              </a:rPr>
              <a:t>„Da pokušavam smiriti situacije, da bude više radionica o tome…“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3a6bef997fe_1_14"/>
          <p:cNvSpPr txBox="1">
            <a:spLocks noGrp="1"/>
          </p:cNvSpPr>
          <p:nvPr>
            <p:ph type="ctrTitle"/>
          </p:nvPr>
        </p:nvSpPr>
        <p:spPr>
          <a:xfrm>
            <a:off x="6055044" y="1471612"/>
            <a:ext cx="2820000" cy="116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FLAGSHIP REPORT</a:t>
            </a:r>
            <a:endParaRPr/>
          </a:p>
        </p:txBody>
      </p:sp>
      <p:sp>
        <p:nvSpPr>
          <p:cNvPr id="1160" name="Google Shape;1160;g3a6bef997fe_1_14"/>
          <p:cNvSpPr txBox="1">
            <a:spLocks noGrp="1"/>
          </p:cNvSpPr>
          <p:nvPr>
            <p:ph type="subTitle" idx="1"/>
          </p:nvPr>
        </p:nvSpPr>
        <p:spPr>
          <a:xfrm>
            <a:off x="6055043" y="2701529"/>
            <a:ext cx="2817600" cy="541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hr-HR"/>
              <a:t>20.11.2025.</a:t>
            </a:r>
            <a:endParaRPr/>
          </a:p>
        </p:txBody>
      </p:sp>
      <p:pic>
        <p:nvPicPr>
          <p:cNvPr id="1161" name="Google Shape;1161;g3a6bef997fe_1_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5750244" cy="48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g3a6bef997fe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50" y="256600"/>
            <a:ext cx="6552299" cy="46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3a6bef997fe_1_1780"/>
          <p:cNvSpPr txBox="1">
            <a:spLocks noGrp="1"/>
          </p:cNvSpPr>
          <p:nvPr>
            <p:ph type="title"/>
          </p:nvPr>
        </p:nvSpPr>
        <p:spPr>
          <a:xfrm>
            <a:off x="92250" y="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hr-HR" sz="2000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rPr>
              <a:t> 5 KLJUČNIH PORUKA ISTRAŽIVANJA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555" name="Google Shape;1555;g3a6bef997fe_1_1780"/>
          <p:cNvSpPr txBox="1"/>
          <p:nvPr/>
        </p:nvSpPr>
        <p:spPr>
          <a:xfrm>
            <a:off x="0" y="704400"/>
            <a:ext cx="6996600" cy="4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Prevencija mora početi ranije 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 djeca već u 5. razredu doživljavaju i čine nasilje, a mnoga su izložena i neprimjerenim sadržajima online.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Posebna pažnja mora biti usmjerena na ranjivu skupinu 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 oko petine djece pokazuje izrazitu ranjivost pogotovo svim elementima: osjećaju neprihvaćenosti, </a:t>
            </a:r>
            <a:r>
              <a:rPr lang="hr-H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nezadovoljstvo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školom, manjku sigurnosti i nedostatku podrške vršnjaka ili nastavnika.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Tišina je ozbiljan problem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– više od polovice djece nasilje ne bi nikome prijavilo, iako deklarativno navode povjerenje u odrasle. To jasno pokazuje potrebu za osnaživanjem i ohrabrivanjem djece na prijavu nasilja.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Edukacije moraju biti ciljano razvijene 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– posebno prilagođene nižim i višim razredima, rodno specifične, sustavn</a:t>
            </a:r>
            <a:r>
              <a:rPr lang="hr-H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 univerzalno dostupne.</a:t>
            </a:r>
            <a:r>
              <a:rPr lang="hr-HR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Za djecu, roditelje, stručnjake.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AutoNum type="arabicPeriod"/>
            </a:pPr>
            <a:r>
              <a:rPr lang="hr-HR" sz="1400" b="1" i="0" u="none" strike="noStrike" cap="none">
                <a:solidFill>
                  <a:schemeClr val="dk1"/>
                </a:solidFill>
                <a:highlight>
                  <a:srgbClr val="FFA874"/>
                </a:highlight>
                <a:latin typeface="Verdana"/>
                <a:ea typeface="Verdana"/>
                <a:cs typeface="Verdana"/>
                <a:sym typeface="Verdana"/>
              </a:rPr>
              <a:t>Zajedničko djelovanje odraslih i vršnjaka</a:t>
            </a:r>
            <a:r>
              <a:rPr lang="hr-HR"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– roditelji, nastavnici i stručne službe, zajedno s djecom i mladima, moraju graditi kulturu povjerenja i digitalne sigurnosti. Djeca trebaju jasnu poruku da će, ako prijave nasilje, dobiti podršku i zaštitu, a ne osudu.</a:t>
            </a: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56" name="Google Shape;1556;g3a6bef997fe_1_17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675" y="496153"/>
            <a:ext cx="1253495" cy="5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3a6bef997fe_1_1780" descr="a window with a lot of potted plants on it (Provided by Tenor)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050" y="3312216"/>
            <a:ext cx="2144949" cy="160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3a6bef997fe_1_1787"/>
          <p:cNvSpPr txBox="1">
            <a:spLocks noGrp="1"/>
          </p:cNvSpPr>
          <p:nvPr>
            <p:ph type="ctrTitle"/>
          </p:nvPr>
        </p:nvSpPr>
        <p:spPr>
          <a:xfrm>
            <a:off x="5853225" y="1471600"/>
            <a:ext cx="32175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>
                <a:solidFill>
                  <a:srgbClr val="FF7C2D"/>
                </a:solidFill>
              </a:rPr>
              <a:t>ISTRAŽIVAČKI TIM</a:t>
            </a:r>
            <a:endParaRPr>
              <a:solidFill>
                <a:srgbClr val="FF7C2D"/>
              </a:solidFill>
            </a:endParaRPr>
          </a:p>
        </p:txBody>
      </p:sp>
      <p:sp>
        <p:nvSpPr>
          <p:cNvPr id="1563" name="Google Shape;1563;g3a6bef997fe_1_1787"/>
          <p:cNvSpPr txBox="1"/>
          <p:nvPr/>
        </p:nvSpPr>
        <p:spPr>
          <a:xfrm>
            <a:off x="98150" y="76425"/>
            <a:ext cx="5422500" cy="4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Tomislav Ramljak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tomislav@cnzd.hr</a:t>
            </a:r>
            <a:r>
              <a:rPr lang="hr-HR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Predsjednik Centra za nestalu i zlostavljanu djecu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Izv.prof.dr.sc. Lucija Vejmelka, voditeljica istraživanja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lvejmelka@pravo.unizg.hr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Sveučilište u Zagrebu, Pravni fakultet, Studijski centar socijalnog rada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Izv.prof.dr.sc. Miroslav Rajter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miroslav.rajter@pravo.unizg.hr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Sveučilište u Zagrebu, Pravni fakultet, Studijski centar socijalnog rada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Roberta Matković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robertamatkovic@yahoo.com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Nastavni zavod za javno zdravstvo Splitsko Dalmatinske županije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Marijana Zagorac, </a:t>
            </a:r>
            <a:r>
              <a:rPr lang="hr-HR" sz="15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marijana.zagorac@a1.hr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A1 Hrvatska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Ivan Ćaleta, Tea Čičić, Sonja Iža i Silvija Hinek,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istraživači suradnici iz Centra za sigurniji Internet i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 za nestalu i zlostavljanu djecu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4" name="Google Shape;1564;g3a6bef997fe_1_1787" descr="A black background with white text&#10;&#10;Description automatically generated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50" y="2727075"/>
            <a:ext cx="2755150" cy="5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g3a6bef997fe_1_1787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200" y="3258028"/>
            <a:ext cx="1253495" cy="50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3a6bef997fe_1_1794" descr="space radar outline"/>
          <p:cNvSpPr/>
          <p:nvPr/>
        </p:nvSpPr>
        <p:spPr>
          <a:xfrm rot="-4869995">
            <a:off x="7991054" y="3325206"/>
            <a:ext cx="178328" cy="178328"/>
          </a:xfrm>
          <a:custGeom>
            <a:avLst/>
            <a:gdLst/>
            <a:ahLst/>
            <a:cxnLst/>
            <a:rect l="l" t="t" r="r" b="b"/>
            <a:pathLst>
              <a:path w="238125" h="238125" extrusionOk="0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571" name="Google Shape;1571;g3a6bef997fe_1_179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550" y="2698978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g3a6bef997fe_1_1794"/>
          <p:cNvSpPr txBox="1">
            <a:spLocks noGrp="1"/>
          </p:cNvSpPr>
          <p:nvPr>
            <p:ph type="ctrTitle"/>
          </p:nvPr>
        </p:nvSpPr>
        <p:spPr>
          <a:xfrm>
            <a:off x="557550" y="431525"/>
            <a:ext cx="4760100" cy="785400"/>
          </a:xfrm>
          <a:prstGeom prst="rect">
            <a:avLst/>
          </a:prstGeom>
          <a:solidFill>
            <a:srgbClr val="137266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endParaRPr sz="3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hr-HR" sz="3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HVALA NA PAŽNJI!</a:t>
            </a:r>
            <a:endParaRPr sz="5244" b="1">
              <a:solidFill>
                <a:srgbClr val="FFFF00"/>
              </a:solidFill>
            </a:endParaRPr>
          </a:p>
        </p:txBody>
      </p:sp>
      <p:pic>
        <p:nvPicPr>
          <p:cNvPr id="1573" name="Google Shape;1573;g3a6bef997fe_1_1794" descr="A black background with white text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750" y="3199500"/>
            <a:ext cx="2755150" cy="5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g3a6bef997fe_1_1794"/>
          <p:cNvSpPr txBox="1"/>
          <p:nvPr/>
        </p:nvSpPr>
        <p:spPr>
          <a:xfrm>
            <a:off x="5943750" y="278100"/>
            <a:ext cx="30000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544" i="1">
                <a:solidFill>
                  <a:srgbClr val="FFFF00"/>
                </a:solidFill>
              </a:rPr>
              <a:t>#zajedno_za_digitalnu_dobrobit</a:t>
            </a:r>
            <a:endParaRPr sz="600" i="1"/>
          </a:p>
        </p:txBody>
      </p:sp>
      <p:pic>
        <p:nvPicPr>
          <p:cNvPr id="1575" name="Google Shape;1575;g3a6bef997fe_1_1794" title="IMG-20251003-WA0000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650" y="1922300"/>
            <a:ext cx="2132026" cy="240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" name="Google Shape;1580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" b="3789"/>
          <a:stretch/>
        </p:blipFill>
        <p:spPr>
          <a:xfrm>
            <a:off x="809313" y="0"/>
            <a:ext cx="75071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1" name="Google Shape;1581;p14"/>
          <p:cNvSpPr/>
          <p:nvPr/>
        </p:nvSpPr>
        <p:spPr>
          <a:xfrm rot="-5400000">
            <a:off x="-2160748" y="2247714"/>
            <a:ext cx="5040560" cy="6480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Objaviti u razrednim grupama nakon istraživanja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Letak se može objaviti i na stranicama škole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38af0eb110f_0_3018"/>
          <p:cNvSpPr/>
          <p:nvPr/>
        </p:nvSpPr>
        <p:spPr>
          <a:xfrm>
            <a:off x="379800" y="-63825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5000" b="0" i="0" u="none" strike="noStrike" cap="non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g38af0eb110f_0_3018"/>
          <p:cNvSpPr/>
          <p:nvPr/>
        </p:nvSpPr>
        <p:spPr>
          <a:xfrm>
            <a:off x="26550" y="2"/>
            <a:ext cx="9144000" cy="2503714"/>
          </a:xfrm>
          <a:custGeom>
            <a:avLst/>
            <a:gdLst/>
            <a:ahLst/>
            <a:cxnLst/>
            <a:rect l="l" t="t" r="r" b="b"/>
            <a:pathLst>
              <a:path w="12192000" h="2877832" extrusionOk="0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50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deSHAME </a:t>
            </a:r>
            <a:r>
              <a:rPr lang="hr-HR" sz="5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BALKAN</a:t>
            </a:r>
            <a:r>
              <a:rPr lang="hr-HR" sz="5000" b="0" i="0" u="none" strike="noStrike" cap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000" b="0" i="0" u="none" strike="noStrike" cap="none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VODITELJ REGIONALNE INCIJATIVE I PROJEKTA deShame Balkan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Tomislav Ramljak </a:t>
            </a:r>
            <a:r>
              <a:rPr lang="hr-HR" sz="13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tomislav@cnzd.hr</a:t>
            </a: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Centar za nestalu i zlostavljanu djecu Hrvatska 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VODITELJICA ISTRAŽIVANJA</a:t>
            </a:r>
            <a:r>
              <a:rPr lang="hr-H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deShame Balkan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hr-HR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Izv.prof.dr.sc. Lucija Vejmelka, </a:t>
            </a:r>
            <a:r>
              <a:rPr lang="hr-HR" sz="13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lvejmelka@pravo.hr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hr-HR" sz="13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Pravni fakultet Sveučilišta u Zagrebu</a:t>
            </a:r>
            <a:endParaRPr sz="13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g38af0eb110f_0_301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180" y="76663"/>
            <a:ext cx="2708362" cy="102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g38af0eb110f_0_301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325" y="4083594"/>
            <a:ext cx="746875" cy="11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g38af0eb110f_0_301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0451" y="4586002"/>
            <a:ext cx="562300" cy="5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g38af0eb110f_0_3018"/>
          <p:cNvSpPr/>
          <p:nvPr/>
        </p:nvSpPr>
        <p:spPr>
          <a:xfrm>
            <a:off x="7912335" y="3564593"/>
            <a:ext cx="6447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hr-HR" sz="7200" b="1" i="0" u="none" strike="noStrike" cap="none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g38af0eb110f_0_3018"/>
          <p:cNvSpPr/>
          <p:nvPr/>
        </p:nvSpPr>
        <p:spPr>
          <a:xfrm>
            <a:off x="8469251" y="3600230"/>
            <a:ext cx="6447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hr-HR" sz="7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3" name="Google Shape;1593;g38af0eb110f_0_301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2377" y="4291146"/>
            <a:ext cx="1309548" cy="852356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g38af0eb110f_0_3018"/>
          <p:cNvSpPr/>
          <p:nvPr/>
        </p:nvSpPr>
        <p:spPr>
          <a:xfrm>
            <a:off x="55800" y="2731200"/>
            <a:ext cx="2881800" cy="1027800"/>
          </a:xfrm>
          <a:prstGeom prst="rect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14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deSHAME BALKAN CORE TEAM</a:t>
            </a:r>
            <a:endParaRPr sz="14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1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Roberta Matković</a:t>
            </a:r>
            <a:endParaRPr sz="14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Izv.prof.dr.sc</a:t>
            </a:r>
            <a:r>
              <a:rPr lang="hr-HR" sz="1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 Miroslav Rajter</a:t>
            </a:r>
            <a:endParaRPr sz="14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g38af0eb110f_0_3018"/>
          <p:cNvSpPr/>
          <p:nvPr/>
        </p:nvSpPr>
        <p:spPr>
          <a:xfrm>
            <a:off x="142200" y="4083600"/>
            <a:ext cx="72738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1500" b="1" i="0" u="none" strike="noStrike" cap="none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Nalazi istraživanja deSHAME BALKAN studije i praktične implikacije u području online seksualnog uznemiravanja djece i mladih -</a:t>
            </a:r>
            <a:r>
              <a:rPr lang="hr-HR" sz="1500" b="1" i="0" u="none" strike="noStrike" cap="non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mogućnosti i nužnosti regionalne suradnje</a:t>
            </a:r>
            <a:r>
              <a:rPr lang="hr-HR" sz="1500" b="1" i="0" u="none" strike="noStrike" cap="non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1" i="0" u="none" strike="noStrike" cap="non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2200" b="1" i="0" u="none" strike="noStrike" cap="none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DeShame1</a:t>
            </a:r>
            <a:r>
              <a:rPr lang="hr-HR" sz="2000" b="1" i="0" u="none" strike="noStrike" cap="none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000" b="1" i="0" u="none" strike="noStrike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Hrvatska (2021) </a:t>
            </a:r>
            <a:r>
              <a:rPr lang="hr-HR" sz="2000" b="1" i="0" u="none" strike="noStrike" cap="none">
                <a:solidFill>
                  <a:srgbClr val="F09041"/>
                </a:solidFill>
                <a:latin typeface="Calibri"/>
                <a:ea typeface="Calibri"/>
                <a:cs typeface="Calibri"/>
                <a:sym typeface="Calibri"/>
              </a:rPr>
              <a:t>Srbija (2023) </a:t>
            </a:r>
            <a:r>
              <a:rPr lang="hr-HR" sz="20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Crna Gora (2025)</a:t>
            </a:r>
            <a:endParaRPr sz="18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g38af0eb110f_0_3018"/>
          <p:cNvSpPr/>
          <p:nvPr/>
        </p:nvSpPr>
        <p:spPr>
          <a:xfrm>
            <a:off x="6462175" y="2671463"/>
            <a:ext cx="2369400" cy="10278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deShame CRNA GORA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500" b="0" i="0" u="sng" strike="noStrike" cap="none">
                <a:solidFill>
                  <a:srgbClr val="6B9F25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doc.dr.sc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Ena Grbović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nacionalni koordinator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500" b="0" i="0" u="sng" strike="noStrike" cap="none">
                <a:solidFill>
                  <a:srgbClr val="6B9F25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ena.g@ucg.ac.me</a:t>
            </a:r>
            <a:r>
              <a:rPr lang="hr-H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g38af0eb110f_0_3018"/>
          <p:cNvSpPr/>
          <p:nvPr/>
        </p:nvSpPr>
        <p:spPr>
          <a:xfrm>
            <a:off x="3549000" y="2731200"/>
            <a:ext cx="2369400" cy="10278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deShame SRBIJA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4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doc.dr.sc</a:t>
            </a:r>
            <a:r>
              <a:rPr lang="hr-H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Jovana Škorić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nacionalni koordinator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400" b="0" i="0" u="sng" strike="noStrike" cap="none">
                <a:solidFill>
                  <a:srgbClr val="6B9F25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jovana.skoric@ff.uns.ac.rs</a:t>
            </a:r>
            <a:r>
              <a:rPr lang="hr-H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3"/>
        </a:solidFill>
        <a:effectLst/>
      </p:bgPr>
    </p:bg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38166ad6feb_0_1384"/>
          <p:cNvSpPr txBox="1">
            <a:spLocks noGrp="1"/>
          </p:cNvSpPr>
          <p:nvPr>
            <p:ph type="title"/>
          </p:nvPr>
        </p:nvSpPr>
        <p:spPr>
          <a:xfrm>
            <a:off x="251520" y="87475"/>
            <a:ext cx="8363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hr-HR"/>
              <a:t>CŽO </a:t>
            </a:r>
            <a:r>
              <a:rPr lang="hr-HR">
                <a:solidFill>
                  <a:srgbClr val="FF9900"/>
                </a:solidFill>
              </a:rPr>
              <a:t>Koristi i rizici modernih tehnologija</a:t>
            </a:r>
            <a:endParaRPr>
              <a:solidFill>
                <a:srgbClr val="FF9900"/>
              </a:solidFill>
            </a:endParaRPr>
          </a:p>
        </p:txBody>
      </p:sp>
      <p:pic>
        <p:nvPicPr>
          <p:cNvPr id="1603" name="Google Shape;1603;g38166ad6feb_0_1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0611" y="4190225"/>
            <a:ext cx="2383389" cy="88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g38166ad6feb_0_138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6632"/>
            <a:ext cx="2916300" cy="36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g38166ad6feb_0_1384"/>
          <p:cNvSpPr txBox="1"/>
          <p:nvPr/>
        </p:nvSpPr>
        <p:spPr>
          <a:xfrm>
            <a:off x="2995842" y="1170832"/>
            <a:ext cx="5247600" cy="17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cjeloživotnog obrazovanja PFZ-a i CENTRA ZA SIGURNIJI INTERNET u trajanju od 25 sati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1" marR="0" lvl="0" indent="-2143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Prva generacija polaznika kao online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1" marR="0" lvl="0" indent="-2143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Voditelji: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Izv.prof.dr.sc. Lucija Vejmelka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7212" marR="0" lvl="1" indent="-214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Izv.prof.dr.sc. Marko Jurić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Izv.prof.dr.sc. Tihomir Katulić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g38166ad6feb_0_1384"/>
          <p:cNvSpPr txBox="1"/>
          <p:nvPr/>
        </p:nvSpPr>
        <p:spPr>
          <a:xfrm>
            <a:off x="7056661" y="3754195"/>
            <a:ext cx="205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ECTS-a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7" name="Google Shape;1607;g38166ad6feb_0_138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84145"/>
            <a:ext cx="979622" cy="38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g38166ad6feb_0_1384"/>
          <p:cNvSpPr/>
          <p:nvPr/>
        </p:nvSpPr>
        <p:spPr>
          <a:xfrm>
            <a:off x="2077207" y="4796482"/>
            <a:ext cx="4089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hr-HR" sz="135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https://www.pravo.unizg.hr/czo_moderne_tehnologije</a:t>
            </a:r>
            <a:r>
              <a:rPr lang="hr-HR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g38166ad6feb_0_1384"/>
          <p:cNvSpPr/>
          <p:nvPr/>
        </p:nvSpPr>
        <p:spPr>
          <a:xfrm>
            <a:off x="3155262" y="2726695"/>
            <a:ext cx="5922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hr-HR" sz="1500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Glavni cilj pokretanja ovog cjeloživotnog stručnog usavršavanja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hr-HR" sz="15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senzibiliziranje stručnjaka koji rade sa specifičnim skupinama korisnika o koristima i rizicima modernih tehnologija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hr-HR" sz="15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proširivanje znanja o odgovornom i sigurnom korištenju modernih tehnologija i digitalnog okruženja u radu sa specifičnim skupinama korisnika. </a:t>
            </a:r>
            <a:endParaRPr sz="15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g38166ad6feb_0_1384"/>
          <p:cNvSpPr/>
          <p:nvPr/>
        </p:nvSpPr>
        <p:spPr>
          <a:xfrm>
            <a:off x="3016387" y="3971451"/>
            <a:ext cx="3940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5400" b="1" i="0" u="none" strike="noStrike" cap="none">
                <a:solidFill>
                  <a:srgbClr val="E5B8B7"/>
                </a:solidFill>
                <a:latin typeface="Calibri"/>
                <a:ea typeface="Calibri"/>
                <a:cs typeface="Calibri"/>
                <a:sym typeface="Calibri"/>
              </a:rPr>
              <a:t>Upisi u tijeku</a:t>
            </a:r>
            <a:endParaRPr sz="5400" b="1" i="0" u="none" strike="noStrike" cap="none">
              <a:solidFill>
                <a:srgbClr val="E5B8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g38166ad6feb_0_1384"/>
          <p:cNvSpPr/>
          <p:nvPr/>
        </p:nvSpPr>
        <p:spPr>
          <a:xfrm>
            <a:off x="6105600" y="1418250"/>
            <a:ext cx="28770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hr-HR" sz="4600" b="1" i="0" u="none" strike="noStrike" cap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ONLINE PROGRAM</a:t>
            </a:r>
            <a:endParaRPr sz="4600" b="1" i="0" u="none" strike="noStrike" cap="none">
              <a:solidFill>
                <a:srgbClr val="00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381977c1542_1_798"/>
          <p:cNvSpPr txBox="1"/>
          <p:nvPr/>
        </p:nvSpPr>
        <p:spPr>
          <a:xfrm>
            <a:off x="8016169" y="2849906"/>
            <a:ext cx="114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g381977c1542_1_798"/>
          <p:cNvSpPr txBox="1"/>
          <p:nvPr/>
        </p:nvSpPr>
        <p:spPr>
          <a:xfrm>
            <a:off x="5813700" y="175856"/>
            <a:ext cx="3250500" cy="21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11"/>
              <a:buFont typeface="Arial"/>
              <a:buNone/>
            </a:pPr>
            <a:r>
              <a:rPr lang="hr-HR" sz="3811" b="1" i="0" u="none" strike="noStrike" cap="none">
                <a:solidFill>
                  <a:srgbClr val="00ACEE"/>
                </a:solidFill>
                <a:latin typeface="Calibri"/>
                <a:ea typeface="Calibri"/>
                <a:cs typeface="Calibri"/>
                <a:sym typeface="Calibri"/>
              </a:rPr>
              <a:t>UPOTREBA TEHNOLOGIJE </a:t>
            </a:r>
            <a:r>
              <a:rPr lang="hr-HR" sz="3811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endParaRPr sz="3811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11"/>
              <a:buFont typeface="Arial"/>
              <a:buNone/>
            </a:pPr>
            <a:r>
              <a:rPr lang="hr-HR" sz="3811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SUPROTNOSTI</a:t>
            </a:r>
            <a:endParaRPr sz="3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9" name="Google Shape;1169;g381977c1542_1_79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83"/>
          <a:stretch/>
        </p:blipFill>
        <p:spPr>
          <a:xfrm rot="-2">
            <a:off x="4479620" y="862856"/>
            <a:ext cx="1444555" cy="2724431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g381977c1542_1_798"/>
          <p:cNvSpPr txBox="1"/>
          <p:nvPr/>
        </p:nvSpPr>
        <p:spPr>
          <a:xfrm>
            <a:off x="84825" y="126050"/>
            <a:ext cx="5676000" cy="4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Nunito"/>
              <a:buChar char="●"/>
            </a:pP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Korištenje interneta: </a:t>
            </a:r>
            <a:r>
              <a:rPr lang="hr-HR" sz="1200" b="0" i="1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Odrasli misle da su mnoga djeca i mladi “ovisni” i da im je korištenje interneta problematično </a:t>
            </a:r>
            <a:r>
              <a:rPr lang="hr-HR" sz="1600" b="1" i="0" u="none" strike="noStrike" cap="none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VS</a:t>
            </a: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r-HR" sz="1200" b="0" i="1" u="none" strike="noStrike" cap="non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Na pitanje što preporučiti odraslima u vezi s korištenjem interneta djeca traže da odrasli prestanu toliko koristiti mobitele</a:t>
            </a:r>
            <a:endParaRPr sz="1200" b="0" i="1" u="none" strike="noStrike" cap="non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Nunito"/>
              <a:buChar char="●"/>
            </a:pP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Razina vještina digitalne pismenosti: </a:t>
            </a:r>
            <a:r>
              <a:rPr lang="hr-HR" sz="1200" b="0" i="1" u="none" strike="noStrike" cap="non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Digitalni urođenici </a:t>
            </a:r>
            <a:r>
              <a:rPr lang="hr-HR" sz="1600" b="1" i="0" u="none" strike="noStrike" cap="none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VS  </a:t>
            </a:r>
            <a:r>
              <a:rPr lang="hr-HR" sz="1200" b="0" i="1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digitalni imigranti</a:t>
            </a:r>
            <a:endParaRPr sz="1200" b="0" i="1" u="none" strike="noStrike" cap="none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Nunito"/>
              <a:buChar char="●"/>
            </a:pP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Rizične interakcije: </a:t>
            </a:r>
            <a:r>
              <a:rPr lang="hr-HR" sz="1200" b="0" i="1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Odrasli podcjenjuju rizik interakcije svoje djece sa strancima</a:t>
            </a: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r-HR" sz="1600" b="1" i="0" u="none" strike="noStrike" cap="none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VS</a:t>
            </a: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r-HR" sz="1200" b="0" i="1" u="none" strike="noStrike" cap="non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djeca normaliziraju rizike internetskog okruženja i spremni su se uključiti u interakciju sa strancima</a:t>
            </a:r>
            <a:endParaRPr sz="1200" b="0" i="1" u="none" strike="noStrike" cap="non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Nunito"/>
              <a:buChar char="●"/>
            </a:pP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Besplatna usluga ne postoji: </a:t>
            </a:r>
            <a:r>
              <a:rPr lang="hr-HR" sz="1200" b="0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r>
              <a:rPr lang="hr-HR" sz="1200" b="0" i="1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ajbogatije korporacije na svijetu (ulažu ogroman novac u razvoj algoritama čiji je cilj da vas zadrže online)</a:t>
            </a: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r-HR" sz="1600" b="1" i="0" u="none" strike="noStrike" cap="none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VS </a:t>
            </a:r>
            <a:r>
              <a:rPr lang="hr-HR" sz="1200" b="0" i="1" u="none" strike="noStrike" cap="non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korisnici "besplatnih usluga" uključujući djecu i mlade koji još nisu razvili mehanizme samokontrole tijekom korištenja interneta ili akademske institucije koje si ne mogu priuštiti kvalitetnu informatičku uslugu i imaju zastarjelu opremu</a:t>
            </a:r>
            <a:endParaRPr sz="1200" b="0" i="1" u="none" strike="noStrike" cap="non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Nunito"/>
              <a:buChar char="●"/>
            </a:pP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Cilj korištenja društvenih medija: </a:t>
            </a:r>
            <a:r>
              <a:rPr lang="hr-HR" sz="1200" b="0" i="1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Cilj roditelja i učitelja – dijete će komunicirati samo s ljudima koje poznaje u stvarnom životu, imat će zatvorene, privatne profile i neće sudjelovati u rizičnim internetskim interakcijama</a:t>
            </a: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r-HR" sz="1600" b="1" i="0" u="none" strike="noStrike" cap="none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VS</a:t>
            </a:r>
            <a:r>
              <a:rPr lang="hr-HR" sz="1200" b="1" i="0" u="none" strike="noStrike" cap="none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r-HR" sz="1200" b="0" i="1" u="none" strike="noStrike" cap="non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Cilj djeteta – želi biti influencer ili e -sportski igrač s velikim brojem pratitelja</a:t>
            </a:r>
            <a:endParaRPr sz="1200" b="0" i="1" u="none" strike="noStrike" cap="non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1" name="Google Shape;1171;g381977c1542_1_798"/>
          <p:cNvSpPr txBox="1"/>
          <p:nvPr/>
        </p:nvSpPr>
        <p:spPr>
          <a:xfrm>
            <a:off x="5902951" y="4197619"/>
            <a:ext cx="307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hr-HR" sz="27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intergeneracijski jaz</a:t>
            </a:r>
            <a:endParaRPr sz="100" b="0" i="0" u="none" strike="noStrike" cap="non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g381977c1542_1_798"/>
          <p:cNvSpPr txBox="1"/>
          <p:nvPr/>
        </p:nvSpPr>
        <p:spPr>
          <a:xfrm>
            <a:off x="6070013" y="2806069"/>
            <a:ext cx="1800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hr-HR" sz="1400" b="1" i="0" u="none" strike="noStrike" cap="none">
                <a:solidFill>
                  <a:srgbClr val="FF99FF"/>
                </a:solidFill>
                <a:latin typeface="Arial"/>
                <a:ea typeface="Arial"/>
                <a:cs typeface="Arial"/>
                <a:sym typeface="Arial"/>
              </a:rPr>
              <a:t>izazovi balansiranja obiteljskog i radnog vremena i života</a:t>
            </a:r>
            <a:endParaRPr sz="700" b="0" i="0" u="none" strike="noStrike" cap="none">
              <a:solidFill>
                <a:srgbClr val="FF99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g381977c1542_1_798"/>
          <p:cNvSpPr txBox="1"/>
          <p:nvPr/>
        </p:nvSpPr>
        <p:spPr>
          <a:xfrm>
            <a:off x="7792463" y="2698369"/>
            <a:ext cx="1306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200" b="1" i="0" u="none" strike="noStrike" cap="none">
                <a:solidFill>
                  <a:srgbClr val="F4CCCC"/>
                </a:solidFill>
                <a:latin typeface="Arial"/>
                <a:ea typeface="Arial"/>
                <a:cs typeface="Arial"/>
                <a:sym typeface="Arial"/>
              </a:rPr>
              <a:t>Tehnologija približava ljude koji su fizički daleko, udaljuje one koje su u istoj prostoriji </a:t>
            </a:r>
            <a:endParaRPr sz="400" b="0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g381977c1542_1_798"/>
          <p:cNvSpPr txBox="1"/>
          <p:nvPr/>
        </p:nvSpPr>
        <p:spPr>
          <a:xfrm>
            <a:off x="6103625" y="2187005"/>
            <a:ext cx="1766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hr-HR" sz="1900" b="1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promjena paradigme</a:t>
            </a:r>
            <a:endParaRPr sz="600" b="0" i="0" u="none" strike="noStrike" cap="none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381977c1542_1_589"/>
          <p:cNvSpPr/>
          <p:nvPr/>
        </p:nvSpPr>
        <p:spPr>
          <a:xfrm>
            <a:off x="101325" y="83213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g381977c1542_1_589"/>
          <p:cNvSpPr txBox="1">
            <a:spLocks noGrp="1"/>
          </p:cNvSpPr>
          <p:nvPr>
            <p:ph type="title"/>
          </p:nvPr>
        </p:nvSpPr>
        <p:spPr>
          <a:xfrm>
            <a:off x="50575" y="114925"/>
            <a:ext cx="6123600" cy="1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20"/>
              <a:buFont typeface="Calibri"/>
              <a:buNone/>
            </a:pPr>
            <a:r>
              <a:rPr lang="hr-HR" sz="3618" i="1"/>
              <a:t>Digital Divide</a:t>
            </a:r>
            <a:br>
              <a:rPr lang="hr-HR" sz="3618"/>
            </a:br>
            <a:r>
              <a:rPr lang="hr-HR" sz="3618">
                <a:solidFill>
                  <a:srgbClr val="00B0F0"/>
                </a:solidFill>
              </a:rPr>
              <a:t>Što je </a:t>
            </a:r>
            <a:r>
              <a:rPr lang="hr-HR" sz="3618" b="1">
                <a:solidFill>
                  <a:srgbClr val="00B0F0"/>
                </a:solidFill>
              </a:rPr>
              <a:t>Digitalna nejednakost</a:t>
            </a:r>
            <a:endParaRPr sz="3618" b="1">
              <a:solidFill>
                <a:srgbClr val="00B0F0"/>
              </a:solidFill>
            </a:endParaRPr>
          </a:p>
        </p:txBody>
      </p:sp>
      <p:sp>
        <p:nvSpPr>
          <p:cNvPr id="1181" name="Google Shape;1181;g381977c1542_1_589"/>
          <p:cNvSpPr txBox="1">
            <a:spLocks noGrp="1"/>
          </p:cNvSpPr>
          <p:nvPr>
            <p:ph type="body" idx="1"/>
          </p:nvPr>
        </p:nvSpPr>
        <p:spPr>
          <a:xfrm>
            <a:off x="5874825" y="83231"/>
            <a:ext cx="31992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3"/>
              <a:buNone/>
            </a:pPr>
            <a:r>
              <a:rPr lang="hr-HR" sz="2078" i="1">
                <a:solidFill>
                  <a:schemeClr val="accent3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“jaz između onih koji imaju i oni koji nemaju PRISTUP računalima i internetu</a:t>
            </a:r>
            <a:endParaRPr sz="1879"/>
          </a:p>
        </p:txBody>
      </p:sp>
      <p:sp>
        <p:nvSpPr>
          <p:cNvPr id="1182" name="Google Shape;1182;g381977c1542_1_589"/>
          <p:cNvSpPr/>
          <p:nvPr/>
        </p:nvSpPr>
        <p:spPr>
          <a:xfrm>
            <a:off x="482458" y="3306950"/>
            <a:ext cx="2441321" cy="13716"/>
          </a:xfrm>
          <a:custGeom>
            <a:avLst/>
            <a:gdLst/>
            <a:ahLst/>
            <a:cxnLst/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3" name="Google Shape;1183;g381977c1542_1_5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900" y="1197925"/>
            <a:ext cx="3707017" cy="24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g381977c1542_1_589"/>
          <p:cNvSpPr txBox="1"/>
          <p:nvPr/>
        </p:nvSpPr>
        <p:spPr>
          <a:xfrm>
            <a:off x="101331" y="3881400"/>
            <a:ext cx="2925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hr-HR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Opsežna uporaba tehnologije ne jamči visoku razinu digitalne pismenosti.</a:t>
            </a:r>
            <a:endParaRPr b="1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hr-HR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U Hrvatskoj 15-20% kućanstava nije spojeno na internet.</a:t>
            </a:r>
            <a:endParaRPr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g381977c1542_1_589"/>
          <p:cNvSpPr txBox="1"/>
          <p:nvPr/>
        </p:nvSpPr>
        <p:spPr>
          <a:xfrm>
            <a:off x="2584713" y="3658606"/>
            <a:ext cx="32901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Arial"/>
              <a:buChar char="●"/>
            </a:pPr>
            <a:r>
              <a:rPr lang="hr-HR" sz="1500" b="0" i="0" u="none" strike="noStrike" cap="none">
                <a:solidFill>
                  <a:srgbClr val="1F1F1F"/>
                </a:solidFill>
                <a:highlight>
                  <a:srgbClr val="FF99FF"/>
                </a:highlight>
                <a:latin typeface="Arial"/>
                <a:ea typeface="Arial"/>
                <a:cs typeface="Arial"/>
                <a:sym typeface="Arial"/>
              </a:rPr>
              <a:t>ograničenja pristupa</a:t>
            </a:r>
            <a:endParaRPr sz="1500" b="0" i="0" u="none" strike="noStrike" cap="none">
              <a:solidFill>
                <a:srgbClr val="1F1F1F"/>
              </a:solidFill>
              <a:highlight>
                <a:srgbClr val="FF99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Arial"/>
              <a:buChar char="●"/>
            </a:pPr>
            <a:r>
              <a:rPr lang="hr-HR" sz="1500" b="0" i="0" u="none" strike="noStrike" cap="none">
                <a:solidFill>
                  <a:srgbClr val="1F1F1F"/>
                </a:solidFill>
                <a:highlight>
                  <a:srgbClr val="FF99FF"/>
                </a:highlight>
                <a:latin typeface="Arial"/>
                <a:ea typeface="Arial"/>
                <a:cs typeface="Arial"/>
                <a:sym typeface="Arial"/>
              </a:rPr>
              <a:t>ograničenja mogućnosti korištenja</a:t>
            </a:r>
            <a:endParaRPr sz="1500" b="0" i="0" u="none" strike="noStrike" cap="none">
              <a:solidFill>
                <a:srgbClr val="1F1F1F"/>
              </a:solidFill>
              <a:highlight>
                <a:srgbClr val="FF99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Arial"/>
              <a:buChar char="●"/>
            </a:pPr>
            <a:r>
              <a:rPr lang="hr-HR" sz="1500" b="0" i="0" u="none" strike="noStrike" cap="none">
                <a:solidFill>
                  <a:srgbClr val="1F1F1F"/>
                </a:solidFill>
                <a:highlight>
                  <a:srgbClr val="FF99FF"/>
                </a:highlight>
                <a:latin typeface="Arial"/>
                <a:ea typeface="Arial"/>
                <a:cs typeface="Arial"/>
                <a:sym typeface="Arial"/>
              </a:rPr>
              <a:t>kvaliteta usluga</a:t>
            </a:r>
            <a:endParaRPr sz="1500" b="0" i="0" u="none" strike="noStrike" cap="none">
              <a:solidFill>
                <a:srgbClr val="1F1F1F"/>
              </a:solidFill>
              <a:highlight>
                <a:srgbClr val="FF99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86" name="Google Shape;1186;g381977c1542_1_589"/>
          <p:cNvGraphicFramePr/>
          <p:nvPr/>
        </p:nvGraphicFramePr>
        <p:xfrm>
          <a:off x="5230921" y="9954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{941172D0-FC2A-4357-92BB-1FC5C31F4948}</a:tableStyleId>
              </a:tblPr>
              <a:tblGrid>
                <a:gridCol w="132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IN HOPE HELPINE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NATIONAL SAFER INTERNET CENTER</a:t>
                      </a:r>
                      <a:endParaRPr sz="1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Albania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Albania iSigurt CRCA/ ECPAT Albania 2021 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Bosnia and Herzegovina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Bosnia and Herzegovina Sigurno Dijete EMMAUS 2010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Bulgaria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Bulgaria Safenet Hotline ARC Fund 2006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Croatia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Croatia Centar za Nestalu i Zlostavljanu Djecu CNZD 2013 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Kosovo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Moldova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Moldova SigurOnline La Strada Moldova 2023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4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Montenegro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In process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OPENED SEP 2025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8E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8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North Macedonia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SzPts val="1100"/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MKSafeNet  Ministry of Digital Transformation 2024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8E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Romania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Serbia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Net Patrola Centre for Missing and Abused Children in Serbia 2021 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6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Slovenia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Spletno oko Faculty of Social Sciences 2008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425" marR="514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3a6bef997fe_0_157"/>
          <p:cNvSpPr txBox="1">
            <a:spLocks noGrp="1"/>
          </p:cNvSpPr>
          <p:nvPr>
            <p:ph type="ctrTitle"/>
          </p:nvPr>
        </p:nvSpPr>
        <p:spPr>
          <a:xfrm>
            <a:off x="5891149" y="319425"/>
            <a:ext cx="30000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hr-HR" sz="2400"/>
              <a:t>Zašto je ovo važno </a:t>
            </a:r>
            <a:endParaRPr sz="2400"/>
          </a:p>
          <a:p>
            <a:pPr marL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hr-HR" sz="2400">
                <a:solidFill>
                  <a:srgbClr val="0C4C44"/>
                </a:solidFill>
                <a:highlight>
                  <a:srgbClr val="FFC000"/>
                </a:highlight>
              </a:rPr>
              <a:t>Regionalni pogled</a:t>
            </a:r>
            <a:endParaRPr sz="2400">
              <a:solidFill>
                <a:srgbClr val="0C4C44"/>
              </a:solidFill>
              <a:highlight>
                <a:srgbClr val="FFC000"/>
              </a:highlight>
            </a:endParaRPr>
          </a:p>
        </p:txBody>
      </p:sp>
      <p:sp>
        <p:nvSpPr>
          <p:cNvPr id="1192" name="Google Shape;1192;g3a6bef997fe_0_157"/>
          <p:cNvSpPr txBox="1"/>
          <p:nvPr/>
        </p:nvSpPr>
        <p:spPr>
          <a:xfrm>
            <a:off x="145550" y="114100"/>
            <a:ext cx="56202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200" b="1" i="1">
                <a:solidFill>
                  <a:srgbClr val="009999"/>
                </a:solidFill>
              </a:rPr>
              <a:t>Digitalni rizici među adolescentima na Balkanu rastu brže nego što postojeći sustavi mogu odgovoriti.</a:t>
            </a:r>
            <a:endParaRPr sz="1200" b="1" i="1">
              <a:solidFill>
                <a:srgbClr val="009999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200" b="1" i="1">
                <a:solidFill>
                  <a:srgbClr val="009999"/>
                </a:solidFill>
              </a:rPr>
              <a:t>Iako je digitalna adolescencija globalni fenomen, mladi u regiji dijele specifične obrasce online ponašanja —</a:t>
            </a:r>
            <a:r>
              <a:rPr lang="hr-HR" sz="1200" b="1" i="1">
                <a:solidFill>
                  <a:srgbClr val="009999"/>
                </a:solidFill>
                <a:highlight>
                  <a:srgbClr val="FFC000"/>
                </a:highlight>
              </a:rPr>
              <a:t>što zahtijeva prilagođene, regionalno specifične intervencije. </a:t>
            </a:r>
            <a:endParaRPr sz="1200" b="1" i="1">
              <a:solidFill>
                <a:srgbClr val="009999"/>
              </a:solidFill>
              <a:highlight>
                <a:srgbClr val="FFC000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 b="1" i="1">
              <a:solidFill>
                <a:srgbClr val="009999"/>
              </a:solidFill>
              <a:highlight>
                <a:srgbClr val="FFC000"/>
              </a:highlight>
            </a:endParaRPr>
          </a:p>
        </p:txBody>
      </p:sp>
      <p:sp>
        <p:nvSpPr>
          <p:cNvPr id="1193" name="Google Shape;1193;g3a6bef997fe_0_157"/>
          <p:cNvSpPr txBox="1"/>
          <p:nvPr/>
        </p:nvSpPr>
        <p:spPr>
          <a:xfrm>
            <a:off x="262175" y="2838275"/>
            <a:ext cx="3718500" cy="20955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300" b="1">
                <a:highlight>
                  <a:srgbClr val="FFC000"/>
                </a:highlight>
              </a:rPr>
              <a:t>Strukturni izazovi i nedostatak snažne političke volje </a:t>
            </a:r>
            <a:endParaRPr sz="1300" b="1">
              <a:highlight>
                <a:srgbClr val="FFC0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100" b="1">
                <a:solidFill>
                  <a:schemeClr val="dk2"/>
                </a:solidFill>
                <a:highlight>
                  <a:srgbClr val="00FFFF"/>
                </a:highlight>
              </a:rPr>
              <a:t>Hrvatska </a:t>
            </a:r>
            <a:r>
              <a:rPr lang="hr-HR" sz="1100" b="1"/>
              <a:t>:</a:t>
            </a:r>
            <a:r>
              <a:rPr lang="hr-HR" sz="1100"/>
              <a:t> socijalni radnici ne mogu raditi u školama, što ograničava kapacitete za ranu intervenciju i interdisciplinarnu prevenciju.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100" b="1"/>
              <a:t>Srbija i Crna Gora: </a:t>
            </a:r>
            <a:r>
              <a:rPr lang="hr-HR" sz="1100"/>
              <a:t>do nedavno nike bilo ni istraživački kompetentnog tima ni specijaliziranih, evaluirani usluga za problematičnu uporabu interneta ili digitalne rizike</a:t>
            </a:r>
            <a:endParaRPr/>
          </a:p>
        </p:txBody>
      </p:sp>
      <p:pic>
        <p:nvPicPr>
          <p:cNvPr id="1194" name="Google Shape;1194;g3a6bef997fe_0_157" title="Gemini_Generated_Image_yfh3a2yfh3a2yfh3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400" y="1629600"/>
            <a:ext cx="4198726" cy="34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g3a6bef997fe_0_157"/>
          <p:cNvSpPr txBox="1"/>
          <p:nvPr/>
        </p:nvSpPr>
        <p:spPr>
          <a:xfrm>
            <a:off x="262175" y="1777650"/>
            <a:ext cx="4524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1200" b="1">
                <a:solidFill>
                  <a:schemeClr val="dk1"/>
                </a:solidFill>
                <a:highlight>
                  <a:schemeClr val="lt1"/>
                </a:highlight>
              </a:rPr>
              <a:t>Zajednička digitalna ponašanja + rezultati komparativnog istraživanja:</a:t>
            </a:r>
            <a:r>
              <a:rPr lang="hr-HR" sz="1200" b="1">
                <a:solidFill>
                  <a:schemeClr val="dk1"/>
                </a:solidFill>
                <a:highlight>
                  <a:srgbClr val="FFC000"/>
                </a:highlight>
              </a:rPr>
              <a:t> regionalni modeli djelotvorniji su od jedinstvenih, uvezenih programa.</a:t>
            </a:r>
            <a:r>
              <a:rPr lang="hr-HR" sz="1200" b="1">
                <a:highlight>
                  <a:srgbClr val="FFFF00"/>
                </a:highlight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a6bef997fe_0_165"/>
          <p:cNvSpPr txBox="1">
            <a:spLocks noGrp="1"/>
          </p:cNvSpPr>
          <p:nvPr>
            <p:ph type="ctrTitle"/>
          </p:nvPr>
        </p:nvSpPr>
        <p:spPr>
          <a:xfrm>
            <a:off x="6053844" y="83187"/>
            <a:ext cx="2820000" cy="116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r-HR" sz="1840">
                <a:solidFill>
                  <a:schemeClr val="dk2"/>
                </a:solidFill>
                <a:highlight>
                  <a:srgbClr val="FF99FF"/>
                </a:highlight>
              </a:rPr>
              <a:t>Cross-country </a:t>
            </a:r>
            <a:r>
              <a:rPr lang="hr-HR" sz="1840"/>
              <a:t>Evidence: </a:t>
            </a:r>
            <a:endParaRPr sz="184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hr-HR" sz="1840"/>
              <a:t>IMPACT of deSHAME Balkan</a:t>
            </a:r>
            <a:endParaRPr sz="1840"/>
          </a:p>
        </p:txBody>
      </p:sp>
      <p:sp>
        <p:nvSpPr>
          <p:cNvPr id="1202" name="Google Shape;1202;g3a6bef997fe_0_165"/>
          <p:cNvSpPr txBox="1"/>
          <p:nvPr/>
        </p:nvSpPr>
        <p:spPr>
          <a:xfrm>
            <a:off x="127575" y="3193025"/>
            <a:ext cx="5708100" cy="18471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100" b="1"/>
              <a:t>Ključni uvid:</a:t>
            </a:r>
            <a:r>
              <a:rPr lang="hr-HR" sz="1100"/>
              <a:t> intervencije su održive samo kada škole održavaju kontinuiranu svijest i rad u učionici — ne kao jednokratne aktivnosti.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 sz="1100"/>
              <a:t>U Hrvatskoj to znači:</a:t>
            </a:r>
            <a:endParaRPr sz="1100"/>
          </a:p>
          <a:p>
            <a:pPr marL="457200" lvl="0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hr-HR" sz="1100"/>
              <a:t>Ne mogu sve obitelji potražiti pomoć savjetovališta ili tretmanskih službi.</a:t>
            </a:r>
            <a:endParaRPr sz="110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r-HR" sz="1100"/>
              <a:t>Škole trebaju kontinuiran, strukturiran rad, a ne povremene informativne događaje.</a:t>
            </a:r>
            <a:endParaRPr sz="110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r-HR" sz="1100"/>
              <a:t>Interdisciplinarni timovi još uvijek nisu institucionalizirani unutar obrazovnog sustava.</a:t>
            </a:r>
            <a:endParaRPr sz="1300" b="1">
              <a:solidFill>
                <a:srgbClr val="1F1F1F"/>
              </a:solidFill>
            </a:endParaRPr>
          </a:p>
        </p:txBody>
      </p:sp>
      <p:sp>
        <p:nvSpPr>
          <p:cNvPr id="1203" name="Google Shape;1203;g3a6bef997fe_0_165"/>
          <p:cNvSpPr txBox="1"/>
          <p:nvPr/>
        </p:nvSpPr>
        <p:spPr>
          <a:xfrm>
            <a:off x="6507150" y="4403025"/>
            <a:ext cx="23667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944" b="1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# DEshame BALKAN</a:t>
            </a:r>
            <a:endParaRPr sz="100">
              <a:solidFill>
                <a:srgbClr val="FF99FF"/>
              </a:solidFill>
            </a:endParaRPr>
          </a:p>
        </p:txBody>
      </p:sp>
      <p:sp>
        <p:nvSpPr>
          <p:cNvPr id="1204" name="Google Shape;1204;g3a6bef997fe_0_165"/>
          <p:cNvSpPr txBox="1"/>
          <p:nvPr/>
        </p:nvSpPr>
        <p:spPr>
          <a:xfrm>
            <a:off x="207150" y="165325"/>
            <a:ext cx="5708100" cy="29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90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>
                <a:solidFill>
                  <a:srgbClr val="009999"/>
                </a:solidFill>
                <a:highlight>
                  <a:srgbClr val="FF99FF"/>
                </a:highlight>
                <a:latin typeface="Calibri"/>
                <a:ea typeface="Calibri"/>
                <a:cs typeface="Calibri"/>
                <a:sym typeface="Calibri"/>
              </a:rPr>
              <a:t>Uvidi utemeljeni na dokazima iz DeSHAME Balkan istraživanja:</a:t>
            </a:r>
            <a:endParaRPr b="1">
              <a:solidFill>
                <a:srgbClr val="009999"/>
              </a:solidFill>
              <a:highlight>
                <a:srgbClr val="FF99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r-HR" sz="1100"/>
              <a:t>Pružilo je snažne komparativne dokaze, validirane pokazatelje i duboko razumijevanje regionalne dinamike digitalnih rizika.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r-HR" sz="1100"/>
              <a:t>Otkrilo je zajedničke obrasce ponašanja u različitim državama – uključujući prevalenciju online seksualnog uznemiravanja (OSH), kombinirane uloge žrtve i počinitelja te značajne prepreke u traženju pomoći.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-H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Nacionalno reprezentativna — regionalno komparativna, etički utemeljena i metodološki usklađena istraživanja provedena u Hrvatskoj, Srbiji i Crnoj Gori, s fokusom na: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hr-H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elektroničko nasilje (cyberbullying),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r-H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seksualno uznemiravanje (OSH),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r-H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nedobrovoljno dijeljenje slika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hr-H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digitalne navike adolescenata i njihove rizične profile.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5" name="Google Shape;1205;g3a6bef997fe_0_165" title="Gemini_Generated_Image_28izwh28izwh28iz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850" y="1476925"/>
            <a:ext cx="2033349" cy="206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385d55986c4_0_1033"/>
          <p:cNvSpPr txBox="1">
            <a:spLocks noGrp="1"/>
          </p:cNvSpPr>
          <p:nvPr>
            <p:ph type="ctrTitle"/>
          </p:nvPr>
        </p:nvSpPr>
        <p:spPr>
          <a:xfrm>
            <a:off x="5634600" y="0"/>
            <a:ext cx="35094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FFA09D"/>
                </a:solidFill>
              </a:rPr>
              <a:t>deSHAME</a:t>
            </a:r>
            <a:r>
              <a:rPr lang="hr-HR" sz="2900">
                <a:solidFill>
                  <a:srgbClr val="FFA09D"/>
                </a:solidFill>
              </a:rPr>
              <a:t> Hrvatska</a:t>
            </a:r>
            <a:endParaRPr sz="2900">
              <a:solidFill>
                <a:srgbClr val="FFA09D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4A86E8"/>
                </a:solidFill>
              </a:rPr>
              <a:t>deSHAME</a:t>
            </a:r>
            <a:r>
              <a:rPr lang="hr-HR" sz="2900">
                <a:solidFill>
                  <a:srgbClr val="4A86E8"/>
                </a:solidFill>
              </a:rPr>
              <a:t> Srbija </a:t>
            </a:r>
            <a:endParaRPr sz="2900">
              <a:solidFill>
                <a:srgbClr val="4A86E8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5000"/>
              <a:buFont typeface="Calibri"/>
              <a:buNone/>
            </a:pPr>
            <a:r>
              <a:rPr lang="hr-HR" sz="2900" b="1">
                <a:solidFill>
                  <a:srgbClr val="FFFF00"/>
                </a:solidFill>
              </a:rPr>
              <a:t>deSHAME</a:t>
            </a:r>
            <a:r>
              <a:rPr lang="hr-HR" sz="2900">
                <a:solidFill>
                  <a:srgbClr val="FFFF00"/>
                </a:solidFill>
              </a:rPr>
              <a:t> Crna Gora</a:t>
            </a:r>
            <a:endParaRPr sz="100" b="1">
              <a:solidFill>
                <a:srgbClr val="FFFF00"/>
              </a:solidFill>
            </a:endParaRPr>
          </a:p>
        </p:txBody>
      </p:sp>
      <p:sp>
        <p:nvSpPr>
          <p:cNvPr id="1211" name="Google Shape;1211;g385d55986c4_0_1033" descr="space radar outline"/>
          <p:cNvSpPr/>
          <p:nvPr/>
        </p:nvSpPr>
        <p:spPr>
          <a:xfrm rot="-4869995">
            <a:off x="7991054" y="3325206"/>
            <a:ext cx="178328" cy="178328"/>
          </a:xfrm>
          <a:custGeom>
            <a:avLst/>
            <a:gdLst/>
            <a:ahLst/>
            <a:cxnLst/>
            <a:rect l="l" t="t" r="r" b="b"/>
            <a:pathLst>
              <a:path w="238125" h="238125" extrusionOk="0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12" name="Google Shape;1212;g385d55986c4_0_103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225" y="4467678"/>
            <a:ext cx="1253495" cy="5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g385d55986c4_0_1033"/>
          <p:cNvSpPr txBox="1"/>
          <p:nvPr/>
        </p:nvSpPr>
        <p:spPr>
          <a:xfrm>
            <a:off x="6085925" y="1530900"/>
            <a:ext cx="3000000" cy="1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hr-HR" sz="2300" b="0" i="0" u="none" strike="noStrike" cap="non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Istraživanje online seksualnog uznemiravanja djece i mladih</a:t>
            </a:r>
            <a:endParaRPr sz="100" b="0" i="0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4" name="Google Shape;1214;g385d55986c4_0_103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5" y="469437"/>
            <a:ext cx="5738975" cy="42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4289</Words>
  <Application>Microsoft Office PowerPoint</Application>
  <PresentationFormat>On-screen Show (16:9)</PresentationFormat>
  <Paragraphs>491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Verdana</vt:lpstr>
      <vt:lpstr>Calibri</vt:lpstr>
      <vt:lpstr>Noto Sans Symbols</vt:lpstr>
      <vt:lpstr>Franklin Gothic</vt:lpstr>
      <vt:lpstr>Raleway</vt:lpstr>
      <vt:lpstr>Roboto</vt:lpstr>
      <vt:lpstr>Nunito</vt:lpstr>
      <vt:lpstr>Arial</vt:lpstr>
      <vt:lpstr>Twentieth Century</vt:lpstr>
      <vt:lpstr>Libre Franklin</vt:lpstr>
      <vt:lpstr>Lato</vt:lpstr>
      <vt:lpstr>2_Tema sustava Office</vt:lpstr>
      <vt:lpstr>3_Office Theme</vt:lpstr>
      <vt:lpstr>Office Theme</vt:lpstr>
      <vt:lpstr>Office Theme</vt:lpstr>
      <vt:lpstr>Office Theme</vt:lpstr>
      <vt:lpstr>7_Office Theme</vt:lpstr>
      <vt:lpstr>8_Office Theme</vt:lpstr>
      <vt:lpstr>5_Office Theme</vt:lpstr>
      <vt:lpstr>11_Office Theme</vt:lpstr>
      <vt:lpstr>1_Office Theme</vt:lpstr>
      <vt:lpstr>Streamline</vt:lpstr>
      <vt:lpstr>Streamline</vt:lpstr>
      <vt:lpstr>deSHAME Hrvatska deSHAME Srbija  deSHAME Crna Gora</vt:lpstr>
      <vt:lpstr>Posebna zahvala istraživačkog tima  </vt:lpstr>
      <vt:lpstr>Međunarodni Dan djeteta: “Jedan dan – jedan mali korak za veliku sigurnost”</vt:lpstr>
      <vt:lpstr>FLAGSHIP REPORT</vt:lpstr>
      <vt:lpstr>PowerPoint Presentation</vt:lpstr>
      <vt:lpstr>Digital Divide Što je Digitalna nejednakost</vt:lpstr>
      <vt:lpstr>Zašto je ovo važno  Regionalni pogled</vt:lpstr>
      <vt:lpstr>Cross-country Evidence:  IMPACT of deSHAME Balkan</vt:lpstr>
      <vt:lpstr>deSHAME Hrvatska deSHAME Srbija  deSHAME Crna Gora</vt:lpstr>
      <vt:lpstr>deSHAME Balkan - 3 istraživačka vala</vt:lpstr>
      <vt:lpstr>Osnovne informacije o istraživanju</vt:lpstr>
      <vt:lpstr>Što je on-line seksualno uznemiravanje?</vt:lpstr>
      <vt:lpstr># Nacionalna istraživanja sa srednjoškolcima - regionalna perspektiva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Vršnjački odnosi i nasilje među djecom u Hrvatskoj: Nacionalno istraživanje u osnovnim školama</vt:lpstr>
      <vt:lpstr>PowerPoint Presentation</vt:lpstr>
      <vt:lpstr>CILJ ISTRAŽIVANJA</vt:lpstr>
      <vt:lpstr>PowerPoint Presentation</vt:lpstr>
      <vt:lpstr>PowerPoint Presentation</vt:lpstr>
      <vt:lpstr>PowerPoint Presentation</vt:lpstr>
      <vt:lpstr>Kada učenici počinju koristiti Internet, vlastiti mobitel i društvene mreže? </vt:lpstr>
      <vt:lpstr>Koliko učenici  dnevno koriste Internet?</vt:lpstr>
      <vt:lpstr>Koju društvenu mrežu i aplikaciju učenici najčešće koriste – prema samoprocjeni!</vt:lpstr>
      <vt:lpstr>Vrsta profila na društvenoj mreži koju učenici najviše koriste</vt:lpstr>
      <vt:lpstr>Broj profila na društvenoj mreži koju učenici najviše koriste</vt:lpstr>
      <vt:lpstr>ULOGE U VRŠNJAČKOM NASILJU</vt:lpstr>
      <vt:lpstr>ULOGE U NASILJU NA INTERNETU</vt:lpstr>
      <vt:lpstr>PowerPoint Presentation</vt:lpstr>
      <vt:lpstr>PowerPoint Presentation</vt:lpstr>
      <vt:lpstr>RIZIČNI KONTAKTI Svaki sedmi učenik dogovara susret s osobom upoznatom online</vt:lpstr>
      <vt:lpstr>KAKO RODITELJI SUDJELUJU u online aktivnostima svoje djece?</vt:lpstr>
      <vt:lpstr>Emocionalna empatija prema ulogama u nasilju (online i offline)</vt:lpstr>
      <vt:lpstr>PROFILIZACIJA ULOGA </vt:lpstr>
      <vt:lpstr>PowerPoint Presentation</vt:lpstr>
      <vt:lpstr>PORUKE DJECE – ODGOVORI NA OTVORENA PITANJA </vt:lpstr>
      <vt:lpstr> 5 KLJUČNIH PORUKA ISTRAŽIVANJA</vt:lpstr>
      <vt:lpstr>ISTRAŽIVAČKI TIM</vt:lpstr>
      <vt:lpstr> HVALA NA PAŽNJI!</vt:lpstr>
      <vt:lpstr>PowerPoint Presentation</vt:lpstr>
      <vt:lpstr>PowerPoint Presentation</vt:lpstr>
      <vt:lpstr>CŽO Koristi i rizici modernih tehnologija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Roberta Matković</dc:creator>
  <cp:lastModifiedBy>Tin Ringsmuth</cp:lastModifiedBy>
  <cp:revision>1</cp:revision>
  <dcterms:created xsi:type="dcterms:W3CDTF">2021-10-18T08:48:52Z</dcterms:created>
  <dcterms:modified xsi:type="dcterms:W3CDTF">2025-12-03T12:35:15Z</dcterms:modified>
</cp:coreProperties>
</file>