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76" r:id="rId4"/>
    <p:sldId id="258" r:id="rId5"/>
    <p:sldId id="277" r:id="rId6"/>
    <p:sldId id="259" r:id="rId7"/>
    <p:sldId id="278" r:id="rId8"/>
    <p:sldId id="279" r:id="rId9"/>
    <p:sldId id="280" r:id="rId10"/>
    <p:sldId id="281" r:id="rId11"/>
    <p:sldId id="260" r:id="rId12"/>
    <p:sldId id="261" r:id="rId13"/>
    <p:sldId id="282" r:id="rId14"/>
    <p:sldId id="283" r:id="rId15"/>
    <p:sldId id="290" r:id="rId16"/>
    <p:sldId id="291" r:id="rId17"/>
    <p:sldId id="292" r:id="rId18"/>
    <p:sldId id="293" r:id="rId19"/>
    <p:sldId id="294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84" r:id="rId29"/>
    <p:sldId id="285" r:id="rId30"/>
    <p:sldId id="286" r:id="rId31"/>
    <p:sldId id="287" r:id="rId32"/>
    <p:sldId id="270" r:id="rId33"/>
    <p:sldId id="271" r:id="rId34"/>
    <p:sldId id="272" r:id="rId35"/>
    <p:sldId id="273" r:id="rId36"/>
    <p:sldId id="288" r:id="rId37"/>
    <p:sldId id="289" r:id="rId38"/>
    <p:sldId id="274" r:id="rId39"/>
    <p:sldId id="275" r:id="rId40"/>
  </p:sldIdLst>
  <p:sldSz cx="14630400" cy="8229600"/>
  <p:notesSz cx="8229600" cy="14630400"/>
  <p:embeddedFontLst>
    <p:embeddedFont>
      <p:font typeface="Arimo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997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46879" y="929759"/>
            <a:ext cx="7650242" cy="14677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5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Forenzički</a:t>
            </a:r>
            <a:r>
              <a:rPr lang="en-US" sz="39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395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pristup</a:t>
            </a:r>
            <a:r>
              <a:rPr lang="en-US" sz="39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395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zaštiti</a:t>
            </a:r>
            <a:r>
              <a:rPr lang="en-US" sz="39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395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djece</a:t>
            </a:r>
            <a:r>
              <a:rPr lang="en-US" sz="39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395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žrtava</a:t>
            </a:r>
            <a:r>
              <a:rPr lang="en-US" sz="39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395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kaznenih</a:t>
            </a:r>
            <a:r>
              <a:rPr lang="en-US" sz="39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395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djela</a:t>
            </a:r>
            <a:r>
              <a:rPr lang="en-US" sz="39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endParaRPr lang="en-US" sz="3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4499" y="2764902"/>
            <a:ext cx="7650242" cy="22419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Djeca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žrtve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kaznenih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djela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predstavljaju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jednu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od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najranjivijih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skupina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u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kaznenopravnom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sustavu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. U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takvim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slučajevima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,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forenzički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pristup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omogućuje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precizno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i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zakonito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prikupljanje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dokaza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bez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dodatnog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ugrožavanja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djetetove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sigurnosti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i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dostojanstva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. Kao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policijski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inspektor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s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dugogodišnjim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iskustvom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,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svjedočim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koliko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je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važna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stručna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i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osjetljiva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obrada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svakog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digitalnog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traga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.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Cilj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ove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prezentacije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je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približiti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forenzičku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praksu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stručnjacima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koji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sudjeluju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u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zaštiti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djece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,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kako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bismo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zajedno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djelovali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učinkovitije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i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odgovornije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.</a:t>
            </a:r>
            <a:endParaRPr lang="en-US" sz="1650" dirty="0">
              <a:solidFill>
                <a:schemeClr val="bg1"/>
              </a:solidFill>
              <a:latin typeface="Arial" panose="020B0604020202020204" pitchFamily="34" charset="0"/>
              <a:ea typeface="Arimo" panose="020B060402020202020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46879" y="4738807"/>
            <a:ext cx="7650242" cy="1024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46879" y="5527480"/>
            <a:ext cx="7650242" cy="682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Iskustva iz prve ruke i stvarni primjeri iz prakse (uz zaštitu identiteta) pomoći će vam razumjeti složenost i važnost ovog posla koji svakodnevno obavljamo.</a:t>
            </a:r>
            <a:endParaRPr lang="en-US" sz="16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46879" y="6942177"/>
            <a:ext cx="341471" cy="341471"/>
          </a:xfrm>
          <a:prstGeom prst="roundRect">
            <a:avLst>
              <a:gd name="adj" fmla="val 26775584"/>
            </a:avLst>
          </a:prstGeom>
          <a:noFill/>
          <a:ln w="7620">
            <a:solidFill>
              <a:srgbClr val="4D4D51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99" y="6949797"/>
            <a:ext cx="326231" cy="32623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195030" y="6926223"/>
            <a:ext cx="1908810" cy="890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100" b="1" dirty="0">
                <a:solidFill>
                  <a:srgbClr val="D9E1FF"/>
                </a:solidFill>
                <a:latin typeface="Arial" panose="020B0604020202020204" pitchFamily="34" charset="0"/>
                <a:ea typeface="Arimo Bold" pitchFamily="34" charset="-122"/>
                <a:cs typeface="Arial" panose="020B0604020202020204" pitchFamily="34" charset="0"/>
              </a:rPr>
              <a:t>Denis </a:t>
            </a:r>
            <a:r>
              <a:rPr lang="en-US" sz="2100" b="1" dirty="0" err="1">
                <a:solidFill>
                  <a:srgbClr val="D9E1FF"/>
                </a:solidFill>
                <a:latin typeface="Arial" panose="020B0604020202020204" pitchFamily="34" charset="0"/>
                <a:ea typeface="Arimo Bold" pitchFamily="34" charset="-122"/>
                <a:cs typeface="Arial" panose="020B0604020202020204" pitchFamily="34" charset="0"/>
              </a:rPr>
              <a:t>Rukavina</a:t>
            </a:r>
            <a:endParaRPr lang="en-US" sz="2100" b="1" dirty="0">
              <a:solidFill>
                <a:srgbClr val="D9E1FF"/>
              </a:solidFill>
              <a:latin typeface="Arial" panose="020B0604020202020204" pitchFamily="34" charset="0"/>
              <a:ea typeface="Arimo Bold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2900"/>
              </a:lnSpc>
              <a:buNone/>
            </a:pP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Vanjski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suradnik 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CSI-a, mag. crim.</a:t>
            </a:r>
          </a:p>
        </p:txBody>
      </p:sp>
      <p:pic>
        <p:nvPicPr>
          <p:cNvPr id="10" name="Image 0" descr="preencoded.png">
            <a:extLst>
              <a:ext uri="{FF2B5EF4-FFF2-40B4-BE49-F238E27FC236}">
                <a16:creationId xmlns:a16="http://schemas.microsoft.com/office/drawing/2014/main" id="{65C6C586-C76A-A1FC-B24F-728CE116B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2210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6160" y="3112294"/>
            <a:ext cx="12818388" cy="593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Identitetska prijevara (krađa digitalnog identiteta)</a:t>
            </a:r>
            <a:endParaRPr lang="en-US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06160" y="4008120"/>
            <a:ext cx="13218081" cy="645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Identitetska prijevara podrazumijeva korištenje osobnih podataka djeteta za lažno predstavljanje ili manipulaciju. Primjeri uključuju krađu profila, korištenje tuđih slika i stvaranje lažnih identiteta u svrhu napada na drugo dijete.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06160" y="4880848"/>
            <a:ext cx="4271605" cy="2758440"/>
          </a:xfrm>
          <a:prstGeom prst="roundRect">
            <a:avLst>
              <a:gd name="adj" fmla="val 1097"/>
            </a:avLst>
          </a:prstGeom>
          <a:solidFill>
            <a:srgbClr val="2B2952"/>
          </a:solidFill>
          <a:ln/>
        </p:spPr>
      </p:sp>
      <p:sp>
        <p:nvSpPr>
          <p:cNvPr id="6" name="Text 3"/>
          <p:cNvSpPr/>
          <p:nvPr/>
        </p:nvSpPr>
        <p:spPr>
          <a:xfrm>
            <a:off x="907852" y="4996460"/>
            <a:ext cx="2424708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Primjer iz Hrvatske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07852" y="5408776"/>
            <a:ext cx="3868222" cy="1614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Srednjoškolci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stvorili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lažni TikTok profil koristeći stvarne fotografije kolege, putem kojeg su vrijeđali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druge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učenike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učitelje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Nakon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zaprimljene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kaznene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prijave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izvršenog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kriminalističkog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istraživanja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utvrđeno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da je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riječ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o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školskim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kolegama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“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počinitelja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”.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179457" y="4880848"/>
            <a:ext cx="4271605" cy="2758440"/>
          </a:xfrm>
          <a:prstGeom prst="roundRect">
            <a:avLst>
              <a:gd name="adj" fmla="val 1097"/>
            </a:avLst>
          </a:prstGeom>
          <a:solidFill>
            <a:srgbClr val="2B2952"/>
          </a:solidFill>
          <a:ln/>
        </p:spPr>
      </p:sp>
      <p:sp>
        <p:nvSpPr>
          <p:cNvPr id="9" name="Text 6"/>
          <p:cNvSpPr/>
          <p:nvPr/>
        </p:nvSpPr>
        <p:spPr>
          <a:xfrm>
            <a:off x="5381149" y="5043249"/>
            <a:ext cx="2605564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Primjer iz Njemačke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5381149" y="5408776"/>
            <a:ext cx="3868222" cy="19373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Niz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slučaja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u kojima su odrasli stvarali lažne profile koristeći fotografije djece kako bi stupili u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kontakt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s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drugim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maloljetnicima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ostvarili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između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ostalog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imovinsku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korist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 Slučajevi su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povezani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s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međunarodnim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operativnim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akcijama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postupanja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u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cilju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zaštite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djece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na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internetu</a:t>
            </a: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 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9652754" y="4880848"/>
            <a:ext cx="4271605" cy="2758440"/>
          </a:xfrm>
          <a:prstGeom prst="roundRect">
            <a:avLst>
              <a:gd name="adj" fmla="val 1097"/>
            </a:avLst>
          </a:prstGeom>
          <a:solidFill>
            <a:srgbClr val="2B2952"/>
          </a:solidFill>
          <a:ln/>
        </p:spPr>
      </p:sp>
      <p:sp>
        <p:nvSpPr>
          <p:cNvPr id="12" name="Text 9"/>
          <p:cNvSpPr/>
          <p:nvPr/>
        </p:nvSpPr>
        <p:spPr>
          <a:xfrm>
            <a:off x="9854446" y="5082540"/>
            <a:ext cx="2373749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Napomena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9854446" y="5500211"/>
            <a:ext cx="3868222" cy="1291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Identitetska prijevara sve se češće događa u školskim okruženjima, a djeca nerijetko ne shvaćaju ozbiljnost ili kaznenu prirodu tih radnji.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8862" y="395645"/>
            <a:ext cx="584180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Prikupljanje digitalnih dokaza: Osnove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18862" y="927021"/>
            <a:ext cx="8306276" cy="382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Digitalni dokazi predstavljaju temelj modernih istraga u zaštiti djece. </a:t>
            </a:r>
            <a:r>
              <a:rPr lang="en-US" sz="9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Podaci</a:t>
            </a: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pokazuju da čak 83% slučajeva uključuje neki oblik digitalnih tragova. Od presudne je važnosti pravilno prikupljanje ovih dokaza kako bi se očuvala njihova pravna valjanost.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18862" y="1444466"/>
            <a:ext cx="8306276" cy="1378268"/>
          </a:xfrm>
          <a:prstGeom prst="roundRect">
            <a:avLst>
              <a:gd name="adj" fmla="val 1303"/>
            </a:avLst>
          </a:prstGeom>
          <a:solidFill>
            <a:srgbClr val="2B2952"/>
          </a:solidFill>
          <a:ln/>
        </p:spPr>
      </p:sp>
      <p:sp>
        <p:nvSpPr>
          <p:cNvPr id="6" name="Text 3"/>
          <p:cNvSpPr/>
          <p:nvPr/>
        </p:nvSpPr>
        <p:spPr>
          <a:xfrm>
            <a:off x="538520" y="1564124"/>
            <a:ext cx="1408033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Mobilni uređaji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38520" y="1811893"/>
            <a:ext cx="8066961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Poruke, fotografije, aplikacije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38520" y="2045137"/>
            <a:ext cx="8066961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Podaci o lokaciji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38520" y="2278380"/>
            <a:ext cx="8066961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Povijest poziva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38520" y="2511623"/>
            <a:ext cx="8066961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Skrivene ili izbrisane datoteke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418862" y="2942392"/>
            <a:ext cx="8306276" cy="1378268"/>
          </a:xfrm>
          <a:prstGeom prst="roundRect">
            <a:avLst>
              <a:gd name="adj" fmla="val 1303"/>
            </a:avLst>
          </a:prstGeom>
          <a:solidFill>
            <a:srgbClr val="2B2952"/>
          </a:solidFill>
          <a:ln/>
        </p:spPr>
      </p:sp>
      <p:sp>
        <p:nvSpPr>
          <p:cNvPr id="12" name="Text 9"/>
          <p:cNvSpPr/>
          <p:nvPr/>
        </p:nvSpPr>
        <p:spPr>
          <a:xfrm>
            <a:off x="538520" y="3062049"/>
            <a:ext cx="1408033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Računala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38520" y="3309818"/>
            <a:ext cx="8066961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Povijest pregledavanja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38520" y="3543062"/>
            <a:ext cx="8066961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Spremljene datoteke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38520" y="3776305"/>
            <a:ext cx="8066961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Programi za komunikaciju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38520" y="4009549"/>
            <a:ext cx="8066961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Dnevnici aktivnosti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418862" y="4440317"/>
            <a:ext cx="8306276" cy="1378268"/>
          </a:xfrm>
          <a:prstGeom prst="roundRect">
            <a:avLst>
              <a:gd name="adj" fmla="val 1303"/>
            </a:avLst>
          </a:prstGeom>
          <a:solidFill>
            <a:srgbClr val="2B2952"/>
          </a:solidFill>
          <a:ln/>
        </p:spPr>
      </p:sp>
      <p:sp>
        <p:nvSpPr>
          <p:cNvPr id="18" name="Text 15"/>
          <p:cNvSpPr/>
          <p:nvPr/>
        </p:nvSpPr>
        <p:spPr>
          <a:xfrm>
            <a:off x="538520" y="4559975"/>
            <a:ext cx="1408033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Društvene mreže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38520" y="4807744"/>
            <a:ext cx="8066961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Javne i privatne komunikacije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538520" y="5040987"/>
            <a:ext cx="8066961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Kronologija aktivnosti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538520" y="5274231"/>
            <a:ext cx="8066961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Kontakti i veze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538520" y="5507474"/>
            <a:ext cx="8066961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Podaci o profilu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0"/>
          <p:cNvSpPr/>
          <p:nvPr/>
        </p:nvSpPr>
        <p:spPr>
          <a:xfrm>
            <a:off x="418862" y="5938242"/>
            <a:ext cx="8306276" cy="1378268"/>
          </a:xfrm>
          <a:prstGeom prst="roundRect">
            <a:avLst>
              <a:gd name="adj" fmla="val 1303"/>
            </a:avLst>
          </a:prstGeom>
          <a:solidFill>
            <a:srgbClr val="2B2952"/>
          </a:solidFill>
          <a:ln/>
        </p:spPr>
      </p:sp>
      <p:sp>
        <p:nvSpPr>
          <p:cNvPr id="24" name="Text 21"/>
          <p:cNvSpPr/>
          <p:nvPr/>
        </p:nvSpPr>
        <p:spPr>
          <a:xfrm>
            <a:off x="538520" y="6057900"/>
            <a:ext cx="1408033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Cloud servisi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538520" y="6305669"/>
            <a:ext cx="8066961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Spremljene fotografije i videozapisi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538520" y="6538913"/>
            <a:ext cx="8066961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Dijeljeni dokumenti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4"/>
          <p:cNvSpPr/>
          <p:nvPr/>
        </p:nvSpPr>
        <p:spPr>
          <a:xfrm>
            <a:off x="538520" y="6772156"/>
            <a:ext cx="8066961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Sigurnosne kopije poruka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25"/>
          <p:cNvSpPr/>
          <p:nvPr/>
        </p:nvSpPr>
        <p:spPr>
          <a:xfrm>
            <a:off x="538520" y="7005399"/>
            <a:ext cx="8066961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Podaci o pristupu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26"/>
          <p:cNvSpPr/>
          <p:nvPr/>
        </p:nvSpPr>
        <p:spPr>
          <a:xfrm>
            <a:off x="418862" y="7451050"/>
            <a:ext cx="8306276" cy="382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Kod prikupljanja digitalnih dokaza </a:t>
            </a:r>
            <a:r>
              <a:rPr lang="en-US" sz="9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vrijedi</a:t>
            </a: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da je  </a:t>
            </a:r>
            <a:r>
              <a:rPr lang="en-US" sz="9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prioritet</a:t>
            </a:r>
            <a:r>
              <a:rPr lang="en-US" sz="9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osiguravanje dokaza koji bi mogli biti najbrže izgubljeni, poput podataka u RAM memoriji ili privremenih datoteka.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5917" y="523161"/>
            <a:ext cx="7892534" cy="559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Alati i tehnike digitalne forenzike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5917" y="1463278"/>
            <a:ext cx="13298567" cy="608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Suvremena digitalna forenzika oslanja se na specijalizirane softverske alate koji omogućuju oporavak, analizu i prezentaciju digitalnih dokaza. Ovi alati moraju biti redovito ažurirani kako bi pratili brzinu tehnoloških promjena i novih metoda sakrivanja tragova.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65917" y="2285881"/>
            <a:ext cx="1662232" cy="1078706"/>
          </a:xfrm>
          <a:prstGeom prst="roundRect">
            <a:avLst>
              <a:gd name="adj" fmla="val 2646"/>
            </a:avLst>
          </a:prstGeom>
          <a:solidFill>
            <a:srgbClr val="2B2952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266" y="2657951"/>
            <a:ext cx="267533" cy="33444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518410" y="2476143"/>
            <a:ext cx="2558534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Forenzička akvizicija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2518410" y="2870002"/>
            <a:ext cx="5327213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Stvaranje točne kopije originalnih podataka bez ikakvih izmjena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2423279" y="3355062"/>
            <a:ext cx="11446073" cy="11430"/>
          </a:xfrm>
          <a:prstGeom prst="roundRect">
            <a:avLst>
              <a:gd name="adj" fmla="val 249697"/>
            </a:avLst>
          </a:prstGeom>
          <a:solidFill>
            <a:srgbClr val="44426B"/>
          </a:solidFill>
          <a:ln/>
        </p:spPr>
      </p:sp>
      <p:sp>
        <p:nvSpPr>
          <p:cNvPr id="9" name="Shape 6"/>
          <p:cNvSpPr/>
          <p:nvPr/>
        </p:nvSpPr>
        <p:spPr>
          <a:xfrm>
            <a:off x="665917" y="3459718"/>
            <a:ext cx="3324582" cy="1078706"/>
          </a:xfrm>
          <a:prstGeom prst="roundRect">
            <a:avLst>
              <a:gd name="adj" fmla="val 2646"/>
            </a:avLst>
          </a:prstGeom>
          <a:solidFill>
            <a:srgbClr val="2B2952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441" y="3831788"/>
            <a:ext cx="267533" cy="33444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180761" y="3649980"/>
            <a:ext cx="2238375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Dubinska analiza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4180761" y="4043839"/>
            <a:ext cx="6172200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Pretraga izbrisanih podataka, privremenih datoteka i skrivenih informacija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4085630" y="4528899"/>
            <a:ext cx="9783723" cy="11430"/>
          </a:xfrm>
          <a:prstGeom prst="roundRect">
            <a:avLst>
              <a:gd name="adj" fmla="val 249697"/>
            </a:avLst>
          </a:prstGeom>
          <a:solidFill>
            <a:srgbClr val="44426B"/>
          </a:solidFill>
          <a:ln/>
        </p:spPr>
      </p:sp>
      <p:sp>
        <p:nvSpPr>
          <p:cNvPr id="14" name="Shape 10"/>
          <p:cNvSpPr/>
          <p:nvPr/>
        </p:nvSpPr>
        <p:spPr>
          <a:xfrm>
            <a:off x="665917" y="4633555"/>
            <a:ext cx="4986933" cy="1078706"/>
          </a:xfrm>
          <a:prstGeom prst="roundRect">
            <a:avLst>
              <a:gd name="adj" fmla="val 2646"/>
            </a:avLst>
          </a:prstGeom>
          <a:solidFill>
            <a:srgbClr val="2B2952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616" y="5005626"/>
            <a:ext cx="267533" cy="33444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5843111" y="4823817"/>
            <a:ext cx="2832378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Analiza metapodataka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5843111" y="5217676"/>
            <a:ext cx="6003250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Izvlačenje informacija o vremenu, lokaciji i uređaju iz digitalnih datoteka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5747980" y="5702737"/>
            <a:ext cx="8121372" cy="11430"/>
          </a:xfrm>
          <a:prstGeom prst="roundRect">
            <a:avLst>
              <a:gd name="adj" fmla="val 249697"/>
            </a:avLst>
          </a:prstGeom>
          <a:solidFill>
            <a:srgbClr val="44426B"/>
          </a:solidFill>
          <a:ln/>
        </p:spPr>
      </p:sp>
      <p:sp>
        <p:nvSpPr>
          <p:cNvPr id="19" name="Shape 14"/>
          <p:cNvSpPr/>
          <p:nvPr/>
        </p:nvSpPr>
        <p:spPr>
          <a:xfrm>
            <a:off x="665917" y="5807393"/>
            <a:ext cx="6649283" cy="1078706"/>
          </a:xfrm>
          <a:prstGeom prst="roundRect">
            <a:avLst>
              <a:gd name="adj" fmla="val 2646"/>
            </a:avLst>
          </a:prstGeom>
          <a:solidFill>
            <a:srgbClr val="2B2952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792" y="6179463"/>
            <a:ext cx="267533" cy="334447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505462" y="5997654"/>
            <a:ext cx="3093601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Vizualizacija povezanosti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7505462" y="6391513"/>
            <a:ext cx="5432227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Mapiranje komunikacijskih obrazaca i veza između osumnjičenih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665917" y="7100054"/>
            <a:ext cx="13298567" cy="608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Posebno su važni alati za oporavak izbrisanih poruka i fotografija, koji često otkrivaju ključne dokaze.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Najčešće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se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koriste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kombinacije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komercijalnih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(Cellebrite UFED, Cellebrite Physical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Analiser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Magnet Axiom, EnCase, FTK) i open-source alata (Autopsy)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kako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bi se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osigurala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sveobuhvatna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analiza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digitalnih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podataka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77108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Alati za otključavanje i brute force pristup uređajima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37724" y="2683431"/>
            <a:ext cx="618553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BlackKey</a:t>
            </a: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- Specijalizirani alat za forenziku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37724" y="3626644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BlackKey je razvijen od BlackBag Technologies, danas dio Cellebrite grupacije.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4608076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Fizičkim spajanjem na uređaj omogućuje probijanje zaštita poput PIN-ova i uzoraka.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37724" y="5589508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Koristi brute-force napade sistemskim isprobavanjem svih mogućih kombinacija.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37724" y="6570940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 starijim Android uređajima pokazuje posebnu učinkovitost zbog sigurnosnih propusta.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761" y="2713315"/>
            <a:ext cx="6185535" cy="346983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25203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GrayKey - Specijalizirani alat za iOS uređaje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37724" y="363152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Funkcionalnosti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37724" y="4222790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Razvijen od tvrtke Grayshift iz SAD-a, specijaliziran za probijanje iOS uređaja.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520422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Fizičko povezivanje s uređajem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37724" y="567094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Zero-day exploit metode zaobilaženja zaštite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37724" y="613767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Brute force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metode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u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slučaju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neutvrđene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lozinke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614761" y="363152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Primjena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614761" y="4222790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Primarno ga koriste sigurnosne agencije i policijske snage.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14761" y="520422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Široka primjena u SAD-u i Ujedinjenom Kraljevstvu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614761" y="567094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Ekstrakcija podataka bez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dozvole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/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ovlaštenja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vlasnika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614761" y="613767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Probijanje enkripcije bez ostavljanja tragova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91753"/>
            <a:ext cx="7556421" cy="1346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b="1" kern="0" spc="-127" dirty="0">
                <a:solidFill>
                  <a:srgbClr val="FFFFFF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Poznati slučajevi u Europi i svijetu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361724"/>
            <a:ext cx="7556421" cy="5176123"/>
          </a:xfrm>
          <a:prstGeom prst="roundRect">
            <a:avLst>
              <a:gd name="adj" fmla="val 1748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87810" y="2369344"/>
            <a:ext cx="7540347" cy="61841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04027" y="2506147"/>
            <a:ext cx="2078593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Regija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021008" y="2506147"/>
            <a:ext cx="2074783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Forenzički alati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1534180" y="2506147"/>
            <a:ext cx="2078593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Primjeri slučajeva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280190" y="2987754"/>
            <a:ext cx="7540347" cy="96321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504027" y="3124557"/>
            <a:ext cx="2078593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Europska unija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021008" y="3124557"/>
            <a:ext cx="2074783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XRY, MSAB, </a:t>
            </a:r>
            <a:r>
              <a:rPr lang="en-US" sz="1650" kern="0" spc="-34" dirty="0" err="1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Belcasoft</a:t>
            </a: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, </a:t>
            </a:r>
          </a:p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X-Ways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1534180" y="3124557"/>
            <a:ext cx="2078593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 err="1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Opercije</a:t>
            </a: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Rescue i Daylight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287810" y="3950970"/>
            <a:ext cx="7540347" cy="130802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504027" y="4087773"/>
            <a:ext cx="2078593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 err="1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Sjeverna</a:t>
            </a: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Amerika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021008" y="4087773"/>
            <a:ext cx="2074783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FTK, BlackBag, Magnet AXIOM, EnCase, SANS SIFT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1534180" y="4087773"/>
            <a:ext cx="2078593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Operation Spade, Predator, Innocent Images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287810" y="5258991"/>
            <a:ext cx="7540347" cy="130802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504027" y="5395793"/>
            <a:ext cx="2078593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Azija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9021008" y="5395793"/>
            <a:ext cx="2074783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 err="1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Meiya</a:t>
            </a: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en-US" sz="1650" kern="0" spc="-34" dirty="0" err="1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pico</a:t>
            </a: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, </a:t>
            </a:r>
            <a:r>
              <a:rPr lang="en-US" sz="1650" kern="0" spc="-34" dirty="0" err="1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Hancom</a:t>
            </a: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PMD, C-DAC, NPA  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1534180" y="5395793"/>
            <a:ext cx="2078593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Operation Blackwrist, </a:t>
            </a:r>
            <a:r>
              <a:rPr lang="en-US" sz="1650" kern="0" spc="-34" dirty="0" err="1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Woden</a:t>
            </a: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, P-Hunt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6287810" y="6567011"/>
            <a:ext cx="7540347" cy="9632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GB" dirty="0"/>
          </a:p>
        </p:txBody>
      </p:sp>
      <p:sp>
        <p:nvSpPr>
          <p:cNvPr id="22" name="Text 19"/>
          <p:cNvSpPr/>
          <p:nvPr/>
        </p:nvSpPr>
        <p:spPr>
          <a:xfrm>
            <a:off x="6504027" y="6703814"/>
            <a:ext cx="2078593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 err="1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Australija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9021008" y="6703814"/>
            <a:ext cx="2074783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Nuix, ADF solutions, CSIR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11534180" y="6703814"/>
            <a:ext cx="2078593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Task Force Argos, Operation Molto, </a:t>
            </a:r>
            <a:r>
              <a:rPr lang="en-US" sz="1650" kern="0" spc="-34" dirty="0" err="1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Bakis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02675"/>
            <a:ext cx="1069347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Europska Unija - Operativni uspjesi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37724" y="270498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Operation Rescue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37724" y="3296245"/>
            <a:ext cx="39285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Jedna od najvećih međunarodnih akcija protiv dječje pornografije i digitalnog iskorištavanja.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4660702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Razbijanje internetske zajednice s desecima tisuća članova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37724" y="5510451"/>
            <a:ext cx="39285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Spašeno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više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od 230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djece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37724" y="5977176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Uhićeno gotovo 200 osumnjičenika diljem svijeta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357813" y="270498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Project Daylight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357813" y="3296245"/>
            <a:ext cx="39285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Inicijativa za suzbijanje seksualnog iskorištavanja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djece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darkwebu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350907" y="4230367"/>
            <a:ext cx="39285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prvi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put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korišten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Europolov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sustav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ts val="3000"/>
              </a:lnSpc>
              <a:buSzPct val="100000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Image and Video Analysis Platform </a:t>
            </a:r>
          </a:p>
          <a:p>
            <a:pPr algn="l">
              <a:lnSpc>
                <a:spcPts val="3000"/>
              </a:lnSpc>
              <a:buSzPct val="100000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(IVAP) za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automatsko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prepoznavanje</a:t>
            </a:r>
            <a:endParaRPr lang="en-US" sz="1850" dirty="0">
              <a:solidFill>
                <a:srgbClr val="D9E1FF"/>
              </a:solidFill>
              <a:latin typeface="Arial" panose="020B0604020202020204" pitchFamily="34" charset="0"/>
              <a:ea typeface="Arimo" pitchFamily="34" charset="-122"/>
              <a:cs typeface="Arial" panose="020B0604020202020204" pitchFamily="34" charset="0"/>
            </a:endParaRPr>
          </a:p>
          <a:p>
            <a:pPr algn="l">
              <a:lnSpc>
                <a:spcPts val="3000"/>
              </a:lnSpc>
              <a:buSzPct val="100000"/>
            </a:pP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poznatih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materijala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357813" y="5769760"/>
            <a:ext cx="39285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Identificirano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30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žrtava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357813" y="6267545"/>
            <a:ext cx="3928586" cy="383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Više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od 80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uhićenja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9877901" y="2704981"/>
            <a:ext cx="366248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Koordinirana prevencija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877901" y="3296245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EU osigurava resurse za kontinuiranu zaštitu djece.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877901" y="4277678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Financiranje specijaliziranih jedinica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9877901" y="5127427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Prekogranična razmjena podataka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877901" y="5765130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Harmonizacija zakonodavstva među državama članicama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02675"/>
            <a:ext cx="861595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Sjedinjene Američke Države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37724" y="2704981"/>
            <a:ext cx="327540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Operation Spade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37724" y="3296245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Toronto,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distribucijska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kompanija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“Azov Films” 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4277678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Preko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340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uhićenja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u 50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zemalja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37724" y="4764571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386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spašene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djece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37724" y="5281536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Zatvoren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veliki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studio koji je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komercijalno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proizvodio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distribuirao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CSAM 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357813" y="270498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Innocent Images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357813" y="3296245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FBI-jev specijalizirani program protiv online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zlostavljanja.pokrenut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1995. g.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357813" y="4277678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Razbijanje međunarodnih mreža dječje pornografije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357813" y="5127427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Identifikacija i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procesuiranje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počinitelja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undercover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agenti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357813" y="5977176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Više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od 6000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istraga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I 1000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uhićenja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jedna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od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prvih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globalno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poznatih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operaxija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koja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je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koristila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online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forenzičke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dokaze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9877901" y="2704981"/>
            <a:ext cx="322314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Tehnološki napredak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877901" y="3296245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Kontinuirano ulaganje u digitalne forenzičke alate.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877901" y="4277678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Sustavi za prepoznavanje žrtava i počinitelja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9877901" y="5127427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Napredni algoritmi za pretraživanje dark weba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877901" y="5977176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Međuagencijska razmjena podataka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6176" y="658416"/>
            <a:ext cx="5622012" cy="702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Azija i Australija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36176" y="1958340"/>
            <a:ext cx="2802255" cy="702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Operation Blackwrist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36176" y="2899886"/>
            <a:ext cx="2802255" cy="114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Međunarodna akcija protiv kriminalne mreže na dark webu.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36176" y="4261842"/>
            <a:ext cx="2802255" cy="114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Suradnja policijskih snaga Tajlanda, Australije i SAD-a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36176" y="5492353"/>
            <a:ext cx="2802255" cy="764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Spašeno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više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od 50 djece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36176" y="6340554"/>
            <a:ext cx="2802255" cy="114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Razbijanje organizirane mreže zlostavljača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4228981" y="1958340"/>
            <a:ext cx="2802255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Operation </a:t>
            </a:r>
            <a:r>
              <a:rPr lang="en-US" sz="220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Woden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4228981" y="2548533"/>
            <a:ext cx="2802255" cy="114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Nositelj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Korean National Police Agency,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globalna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mreža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CSAM “Welcome to Video”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228981" y="4032112"/>
            <a:ext cx="2802255" cy="764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Temeljena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blockchain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analizi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228981" y="4835306"/>
            <a:ext cx="2802255" cy="817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337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uhićenja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u 38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zemalja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228981" y="5697795"/>
            <a:ext cx="2802255" cy="114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Velika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količina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zaplijenjenih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sadržaja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više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desetaka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djece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spašeno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621786" y="1958340"/>
            <a:ext cx="2802255" cy="702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Task Force Argos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621786" y="2661047"/>
            <a:ext cx="2802255" cy="764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Specijalizirana jedinica australske policije.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621786" y="3879533"/>
            <a:ext cx="2802255" cy="764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Infiltracija u mreže zlostavljača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621786" y="4727734"/>
            <a:ext cx="2802255" cy="764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Praćenje kriminalnih aktivnosti na internetu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621786" y="5575935"/>
            <a:ext cx="2802255" cy="1529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Istrage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kaznenih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djela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seksualnog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iskorištavanja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djece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internetskog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groominga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CSAM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distribucije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dr. 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1014591" y="1958340"/>
            <a:ext cx="2802255" cy="702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Operation Molto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1014591" y="2661047"/>
            <a:ext cx="2802255" cy="764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Velika nacionalna akcija protiv online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zlostavljanja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proširena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opracija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Aerkstone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0991969" y="4288750"/>
            <a:ext cx="2802255" cy="764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Identifikacija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korisnika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koji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djele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CSAM material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putem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zatvorenih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mreža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1014591" y="5798046"/>
            <a:ext cx="2802255" cy="764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Korišten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AI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alat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za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prepoznavanje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hash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vrijednosti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11014591" y="6944974"/>
            <a:ext cx="2802255" cy="764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Spašavanje djece iz opasnih okruženja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55094"/>
            <a:ext cx="883050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Hrvatska - Operativni uspjesi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37724" y="1937861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Hrvatska policija kontinuirano sudjeluje u međunarodnim akcijama protiv seksualnog iskorištavanja djece.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299960" y="2590086"/>
            <a:ext cx="30480" cy="4884420"/>
          </a:xfrm>
          <a:prstGeom prst="roundRect">
            <a:avLst>
              <a:gd name="adj" fmla="val 117806"/>
            </a:avLst>
          </a:prstGeom>
          <a:solidFill>
            <a:srgbClr val="44426B"/>
          </a:solidFill>
          <a:ln/>
        </p:spPr>
      </p:sp>
      <p:sp>
        <p:nvSpPr>
          <p:cNvPr id="5" name="Shape 3"/>
          <p:cNvSpPr/>
          <p:nvPr/>
        </p:nvSpPr>
        <p:spPr>
          <a:xfrm>
            <a:off x="6358354" y="3113246"/>
            <a:ext cx="718066" cy="30480"/>
          </a:xfrm>
          <a:prstGeom prst="roundRect">
            <a:avLst>
              <a:gd name="adj" fmla="val 117806"/>
            </a:avLst>
          </a:prstGeom>
          <a:solidFill>
            <a:srgbClr val="44426B"/>
          </a:solidFill>
          <a:ln/>
        </p:spPr>
      </p:sp>
      <p:sp>
        <p:nvSpPr>
          <p:cNvPr id="6" name="Shape 4"/>
          <p:cNvSpPr/>
          <p:nvPr/>
        </p:nvSpPr>
        <p:spPr>
          <a:xfrm>
            <a:off x="7045940" y="2859286"/>
            <a:ext cx="538520" cy="538520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191" y="2917269"/>
            <a:ext cx="337899" cy="42243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82147" y="2829401"/>
            <a:ext cx="513623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Operacija Stream / KidFlix (2025.)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37724" y="3324939"/>
            <a:ext cx="5280660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Ugašena darknet platforma s gotovo dva milijuna korisnika. Provedena dva kriminalistička istraživanja i uhićen jedan počinitelj u Hrvatskoj.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553980" y="4310063"/>
            <a:ext cx="718066" cy="30480"/>
          </a:xfrm>
          <a:prstGeom prst="roundRect">
            <a:avLst>
              <a:gd name="adj" fmla="val 117806"/>
            </a:avLst>
          </a:prstGeom>
          <a:solidFill>
            <a:srgbClr val="44426B"/>
          </a:solidFill>
          <a:ln/>
        </p:spPr>
      </p:sp>
      <p:sp>
        <p:nvSpPr>
          <p:cNvPr id="11" name="Shape 8"/>
          <p:cNvSpPr/>
          <p:nvPr/>
        </p:nvSpPr>
        <p:spPr>
          <a:xfrm>
            <a:off x="7045940" y="4056102"/>
            <a:ext cx="538520" cy="538520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191" y="4114086"/>
            <a:ext cx="337899" cy="422434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8512016" y="4026218"/>
            <a:ext cx="381047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Operacija Mozaik (2024.)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8512016" y="4521756"/>
            <a:ext cx="5280660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Koordinirana akcija s EUROPOL-om i regionalnim policijama. Identificirano 63 osumnjičenih koji su preko društvenih mreža zloupotrebljavali djecu.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6358354" y="5682853"/>
            <a:ext cx="718066" cy="30480"/>
          </a:xfrm>
          <a:prstGeom prst="roundRect">
            <a:avLst>
              <a:gd name="adj" fmla="val 117806"/>
            </a:avLst>
          </a:prstGeom>
          <a:solidFill>
            <a:srgbClr val="44426B"/>
          </a:solidFill>
          <a:ln/>
        </p:spPr>
      </p:sp>
      <p:sp>
        <p:nvSpPr>
          <p:cNvPr id="16" name="Shape 12"/>
          <p:cNvSpPr/>
          <p:nvPr/>
        </p:nvSpPr>
        <p:spPr>
          <a:xfrm>
            <a:off x="7045940" y="542889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191" y="5486876"/>
            <a:ext cx="337899" cy="422434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2538413" y="5399008"/>
            <a:ext cx="357997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Operacija</a:t>
            </a:r>
            <a:r>
              <a:rPr lang="en-US" sz="22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Nubes</a:t>
            </a:r>
            <a:r>
              <a:rPr lang="en-US" sz="22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(2019…))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837724" y="5894546"/>
            <a:ext cx="5280660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Akcija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postupanja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sukladno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NCMEC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izvješćima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o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prometovanju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posjedovanju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CSAM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sadržaja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globalnim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servisima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(Google, Meta, Apple…)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2782" y="849035"/>
            <a:ext cx="7991237" cy="968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Zašto</a:t>
            </a:r>
            <a:r>
              <a:rPr lang="en-US" sz="30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je dječja zaštita prioritet?</a:t>
            </a:r>
            <a:endParaRPr lang="en-US" sz="3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062782" y="2064663"/>
            <a:ext cx="799123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Zaštita djece je postao jedan od najvažnijih prioriteta modernog društva, posebice zbog alarmantnog porasta internetskih prijetnji i različitih oblika digitalnog zlostavljanja. Djeca provode sve više vremena na internetu, često bez adekvatnog nadzora i svijesti o opasnostima koje vrebaju.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062782" y="3122295"/>
            <a:ext cx="3872151" cy="543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50"/>
              </a:lnSpc>
              <a:buNone/>
            </a:pPr>
            <a:r>
              <a:rPr lang="en-US" sz="42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21%</a:t>
            </a:r>
            <a:endParaRPr lang="en-US" sz="4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897053" y="3871436"/>
            <a:ext cx="2203609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Prijavljenih slučajeva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062782" y="4212193"/>
            <a:ext cx="3872151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250" dirty="0">
                <a:solidFill>
                  <a:schemeClr val="bg1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Vezano uz digitalne platforme i online zlostavljanje</a:t>
            </a:r>
            <a:endParaRPr lang="en-US" sz="12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181868" y="3122295"/>
            <a:ext cx="3872151" cy="543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50"/>
              </a:lnSpc>
              <a:buNone/>
            </a:pPr>
            <a:r>
              <a:rPr lang="en-US" sz="42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78%</a:t>
            </a:r>
            <a:endParaRPr lang="en-US" sz="4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1149132" y="3871436"/>
            <a:ext cx="1937623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Porast slučajeva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181868" y="4212193"/>
            <a:ext cx="3872151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250" dirty="0">
                <a:solidFill>
                  <a:schemeClr val="bg1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 </a:t>
            </a:r>
            <a:r>
              <a:rPr lang="en-US" sz="1250" dirty="0" err="1">
                <a:solidFill>
                  <a:schemeClr val="bg1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posljednjih</a:t>
            </a:r>
            <a:r>
              <a:rPr lang="en-US" sz="1250" dirty="0">
                <a:solidFill>
                  <a:schemeClr val="bg1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pet </a:t>
            </a:r>
            <a:r>
              <a:rPr lang="en-US" sz="1250" dirty="0" err="1">
                <a:solidFill>
                  <a:schemeClr val="bg1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godina</a:t>
            </a:r>
            <a:endParaRPr lang="en-US" sz="12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062782" y="4842909"/>
            <a:ext cx="3872151" cy="543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50"/>
              </a:lnSpc>
              <a:buNone/>
            </a:pPr>
            <a:r>
              <a:rPr lang="en-US" sz="42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63%</a:t>
            </a:r>
            <a:endParaRPr lang="en-US" sz="4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030045" y="5422583"/>
            <a:ext cx="1937623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Roditelja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062783" y="5977860"/>
            <a:ext cx="3872151" cy="526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25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Nije svjesno digitalnih prijetnji kojima su izložena njihova djeca</a:t>
            </a:r>
            <a:endParaRPr lang="en-US" sz="1250" dirty="0">
              <a:solidFill>
                <a:schemeClr val="bg1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6062782" y="7211014"/>
            <a:ext cx="7991237" cy="526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Roditelji</a:t>
            </a: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često precjenjuju svoju sposobnost zaštite djece u digitalnom okruženju, dok istovremeno podcjenjuju vještine manipulatora i predatora koji ciljano pristupaju djeci.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E77A9908-A547-6DAB-F98F-7DC78880AE3F}"/>
              </a:ext>
            </a:extLst>
          </p:cNvPr>
          <p:cNvSpPr/>
          <p:nvPr/>
        </p:nvSpPr>
        <p:spPr>
          <a:xfrm>
            <a:off x="10181868" y="4842908"/>
            <a:ext cx="3872151" cy="543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50"/>
              </a:lnSpc>
              <a:buNone/>
            </a:pPr>
            <a:r>
              <a:rPr lang="en-US" sz="42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40 - 50%</a:t>
            </a:r>
            <a:endParaRPr lang="en-US" sz="4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0B589AE9-E366-1BE4-316A-D0038A10F182}"/>
              </a:ext>
            </a:extLst>
          </p:cNvPr>
          <p:cNvSpPr/>
          <p:nvPr/>
        </p:nvSpPr>
        <p:spPr>
          <a:xfrm>
            <a:off x="9934934" y="5459867"/>
            <a:ext cx="4416686" cy="695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5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Kaznenih</a:t>
            </a:r>
            <a:r>
              <a:rPr lang="en-US" sz="15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djela</a:t>
            </a:r>
            <a:r>
              <a:rPr lang="en-US" sz="15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nad</a:t>
            </a:r>
            <a:r>
              <a:rPr lang="en-US" sz="15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djecom</a:t>
            </a:r>
            <a:r>
              <a:rPr lang="en-US" sz="15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putem</a:t>
            </a:r>
            <a:r>
              <a:rPr lang="en-US" sz="15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digitalnih</a:t>
            </a:r>
            <a:endParaRPr lang="en-US" sz="1500" b="1" dirty="0">
              <a:solidFill>
                <a:srgbClr val="D9E1FF"/>
              </a:solidFill>
              <a:latin typeface="Arial" panose="020B0604020202020204" pitchFamily="34" charset="0"/>
              <a:ea typeface="Syne Bold" pitchFamily="34" charset="-122"/>
              <a:cs typeface="Arial" panose="020B0604020202020204" pitchFamily="34" charset="0"/>
            </a:endParaRPr>
          </a:p>
          <a:p>
            <a:pPr marL="0" indent="0" algn="ctr">
              <a:lnSpc>
                <a:spcPts val="1900"/>
              </a:lnSpc>
              <a:buNone/>
            </a:pPr>
            <a:r>
              <a:rPr lang="en-US" sz="15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platformi</a:t>
            </a:r>
            <a:r>
              <a:rPr lang="en-US" sz="15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ili</a:t>
            </a:r>
            <a:r>
              <a:rPr lang="en-US" sz="15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uključuje</a:t>
            </a:r>
            <a:r>
              <a:rPr lang="en-US" sz="15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digitalne</a:t>
            </a:r>
            <a:r>
              <a:rPr lang="en-US" sz="15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dokaze</a:t>
            </a:r>
            <a:r>
              <a:rPr lang="en-US" sz="15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0">
            <a:extLst>
              <a:ext uri="{FF2B5EF4-FFF2-40B4-BE49-F238E27FC236}">
                <a16:creationId xmlns:a16="http://schemas.microsoft.com/office/drawing/2014/main" id="{6AAC4283-6646-AA97-D465-227FA304CDEB}"/>
              </a:ext>
            </a:extLst>
          </p:cNvPr>
          <p:cNvSpPr/>
          <p:nvPr/>
        </p:nvSpPr>
        <p:spPr>
          <a:xfrm>
            <a:off x="10181867" y="6107250"/>
            <a:ext cx="3872151" cy="526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Ova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brojka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uključuje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: online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zlostavljanje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seksualno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iskorištavanje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prijetnje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, grooming,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ucjene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kao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i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distribuciju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eksplicitnog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sadržaja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.</a:t>
            </a:r>
            <a:endParaRPr lang="en-US" sz="1250" dirty="0">
              <a:solidFill>
                <a:schemeClr val="bg1"/>
              </a:solidFill>
              <a:latin typeface="Arial" panose="020B0604020202020204" pitchFamily="34" charset="0"/>
              <a:ea typeface="Arimo" panose="020B060402020202020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1746" y="496372"/>
            <a:ext cx="10395823" cy="531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Zakonitost i lanac čuvanja digitalnog dokaza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31746" y="1388388"/>
            <a:ext cx="13366909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Zakonitost digitalnih dokaza temelji se na strogom pridržavanju protokola o lancu čuvanja dokaza. Svaki propust u dokumentiranju tko je, kada i zašto imao pristup digitalnom dokazu može rezultirati njegovom neprihvatljivošću na sudu, čime se ugrožava cijeli slučaj.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303770" y="2168843"/>
            <a:ext cx="22860" cy="4783931"/>
          </a:xfrm>
          <a:prstGeom prst="roundRect">
            <a:avLst>
              <a:gd name="adj" fmla="val 118460"/>
            </a:avLst>
          </a:prstGeom>
          <a:solidFill>
            <a:srgbClr val="44426B"/>
          </a:solidFill>
          <a:ln/>
        </p:spPr>
      </p:sp>
      <p:sp>
        <p:nvSpPr>
          <p:cNvPr id="5" name="Shape 3"/>
          <p:cNvSpPr/>
          <p:nvPr/>
        </p:nvSpPr>
        <p:spPr>
          <a:xfrm>
            <a:off x="6593503" y="2563416"/>
            <a:ext cx="541496" cy="22860"/>
          </a:xfrm>
          <a:prstGeom prst="roundRect">
            <a:avLst>
              <a:gd name="adj" fmla="val 118460"/>
            </a:avLst>
          </a:prstGeom>
          <a:solidFill>
            <a:srgbClr val="44426B"/>
          </a:solidFill>
          <a:ln/>
        </p:spPr>
      </p:sp>
      <p:sp>
        <p:nvSpPr>
          <p:cNvPr id="6" name="Shape 4"/>
          <p:cNvSpPr/>
          <p:nvPr/>
        </p:nvSpPr>
        <p:spPr>
          <a:xfrm>
            <a:off x="7112139" y="2371844"/>
            <a:ext cx="406122" cy="406122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744" y="2415600"/>
            <a:ext cx="254794" cy="318492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3971449" y="2349341"/>
            <a:ext cx="2441138" cy="265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Inicijalno prikupljanje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31746" y="2723078"/>
            <a:ext cx="5780842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Fotografiranje zatečenog stanja, dokumentiranje SN brojeva, izrada hash vrijednosti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495401" y="3466028"/>
            <a:ext cx="541496" cy="22860"/>
          </a:xfrm>
          <a:prstGeom prst="roundRect">
            <a:avLst>
              <a:gd name="adj" fmla="val 118460"/>
            </a:avLst>
          </a:prstGeom>
          <a:solidFill>
            <a:srgbClr val="44426B"/>
          </a:solidFill>
          <a:ln/>
        </p:spPr>
      </p:sp>
      <p:sp>
        <p:nvSpPr>
          <p:cNvPr id="11" name="Shape 8"/>
          <p:cNvSpPr/>
          <p:nvPr/>
        </p:nvSpPr>
        <p:spPr>
          <a:xfrm>
            <a:off x="7112139" y="3274457"/>
            <a:ext cx="406122" cy="406122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744" y="3318212"/>
            <a:ext cx="254794" cy="318492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8217813" y="3251954"/>
            <a:ext cx="2693194" cy="265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Evidencija i popisivanje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8217813" y="3625691"/>
            <a:ext cx="5780842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Detaljni zapisnici o svakom prikupljenom uređaju i digitalnom dokazu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6593503" y="4278392"/>
            <a:ext cx="541496" cy="22860"/>
          </a:xfrm>
          <a:prstGeom prst="roundRect">
            <a:avLst>
              <a:gd name="adj" fmla="val 118460"/>
            </a:avLst>
          </a:prstGeom>
          <a:solidFill>
            <a:srgbClr val="44426B"/>
          </a:solidFill>
          <a:ln/>
        </p:spPr>
      </p:sp>
      <p:sp>
        <p:nvSpPr>
          <p:cNvPr id="16" name="Shape 12"/>
          <p:cNvSpPr/>
          <p:nvPr/>
        </p:nvSpPr>
        <p:spPr>
          <a:xfrm>
            <a:off x="7112139" y="4086820"/>
            <a:ext cx="406122" cy="406122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7744" y="4130576"/>
            <a:ext cx="254794" cy="318492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4026456" y="4064318"/>
            <a:ext cx="2386132" cy="265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Pravilno skladištenje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631746" y="4438055"/>
            <a:ext cx="5780842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Čuvanje u anti-statičkim vrećicama, zaštita od vlage, topline i elektromagnetskih smetnji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5"/>
          <p:cNvSpPr/>
          <p:nvPr/>
        </p:nvSpPr>
        <p:spPr>
          <a:xfrm>
            <a:off x="7495401" y="5090755"/>
            <a:ext cx="541496" cy="22860"/>
          </a:xfrm>
          <a:prstGeom prst="roundRect">
            <a:avLst>
              <a:gd name="adj" fmla="val 118460"/>
            </a:avLst>
          </a:prstGeom>
          <a:solidFill>
            <a:srgbClr val="44426B"/>
          </a:solidFill>
          <a:ln/>
        </p:spPr>
      </p:sp>
      <p:sp>
        <p:nvSpPr>
          <p:cNvPr id="21" name="Shape 16"/>
          <p:cNvSpPr/>
          <p:nvPr/>
        </p:nvSpPr>
        <p:spPr>
          <a:xfrm>
            <a:off x="7112139" y="4899184"/>
            <a:ext cx="406122" cy="406122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7744" y="4942939"/>
            <a:ext cx="254794" cy="318492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8217813" y="4876681"/>
            <a:ext cx="2899886" cy="265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Dokumentiranje pristupa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18"/>
          <p:cNvSpPr/>
          <p:nvPr/>
        </p:nvSpPr>
        <p:spPr>
          <a:xfrm>
            <a:off x="8217813" y="5250418"/>
            <a:ext cx="5780842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Bilježenje svake osobe koja je imala pristup dokazima, s točnim vremenom i svrhom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19"/>
          <p:cNvSpPr/>
          <p:nvPr/>
        </p:nvSpPr>
        <p:spPr>
          <a:xfrm>
            <a:off x="6593503" y="5903119"/>
            <a:ext cx="541496" cy="22860"/>
          </a:xfrm>
          <a:prstGeom prst="roundRect">
            <a:avLst>
              <a:gd name="adj" fmla="val 118460"/>
            </a:avLst>
          </a:prstGeom>
          <a:solidFill>
            <a:srgbClr val="44426B"/>
          </a:solidFill>
          <a:ln/>
        </p:spPr>
      </p:sp>
      <p:sp>
        <p:nvSpPr>
          <p:cNvPr id="26" name="Shape 20"/>
          <p:cNvSpPr/>
          <p:nvPr/>
        </p:nvSpPr>
        <p:spPr>
          <a:xfrm>
            <a:off x="7112139" y="5711547"/>
            <a:ext cx="406122" cy="406122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pic>
        <p:nvPicPr>
          <p:cNvPr id="2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7744" y="5755303"/>
            <a:ext cx="254794" cy="318492"/>
          </a:xfrm>
          <a:prstGeom prst="rect">
            <a:avLst/>
          </a:prstGeom>
        </p:spPr>
      </p:pic>
      <p:sp>
        <p:nvSpPr>
          <p:cNvPr id="28" name="Text 21"/>
          <p:cNvSpPr/>
          <p:nvPr/>
        </p:nvSpPr>
        <p:spPr>
          <a:xfrm>
            <a:off x="4044077" y="5689044"/>
            <a:ext cx="2368510" cy="265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Sudska prezentacija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22"/>
          <p:cNvSpPr/>
          <p:nvPr/>
        </p:nvSpPr>
        <p:spPr>
          <a:xfrm>
            <a:off x="631746" y="6062782"/>
            <a:ext cx="5780842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Priprema dokaza za korištenje na sudu uz potpunu dokumentaciju lanca čuvanja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23"/>
          <p:cNvSpPr/>
          <p:nvPr/>
        </p:nvSpPr>
        <p:spPr>
          <a:xfrm>
            <a:off x="631746" y="7155775"/>
            <a:ext cx="13366909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Uz standardne mjere osiguranja fizičkih dokaza, posebno je izazovno osigurati lanac čuvanja za digitalne dokaze pohranjene u oblaku, gdje dokazi često prelaze državne granice i različite pravne sustave.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7225" y="878205"/>
            <a:ext cx="10466189" cy="552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Izazovi: Enkripcija, anonimizacija, dark web</a:t>
            </a:r>
            <a:endParaRPr lang="en-US" sz="3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57225" y="1805940"/>
            <a:ext cx="13315950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Moderni kriminalci sve više koriste napredne tehnološke metode za prikrivanje tragova. Suočavamo se s jakom enkripcijom, anonimnim mrežama i komunikacijom putem dark weba, što značajno otežava otkrivanje i procesuiranje počinitelja kaznenih djela na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štetu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djece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jer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pruža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visoku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razinu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anonimnosti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57225" y="2617946"/>
            <a:ext cx="13315950" cy="3921323"/>
          </a:xfrm>
          <a:prstGeom prst="roundRect">
            <a:avLst>
              <a:gd name="adj" fmla="val 718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64845" y="2625566"/>
            <a:ext cx="13300710" cy="54090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852607" y="2745819"/>
            <a:ext cx="294584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Izazov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4181594" y="2745819"/>
            <a:ext cx="294203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Opis problema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06772" y="2745819"/>
            <a:ext cx="294203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Metode rješavanja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0831949" y="2745819"/>
            <a:ext cx="294584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Uspješnost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64845" y="3166467"/>
            <a:ext cx="13300710" cy="84129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852607" y="3286720"/>
            <a:ext cx="294584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Jaka enkripcija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181594" y="3286720"/>
            <a:ext cx="2942034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24% zaplijenjenih uređaja koristi naprednu enkripciju cijelog diska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506772" y="3286720"/>
            <a:ext cx="2942034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Forenzički zaobilazni mehanizmi,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sudski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nalozi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831949" y="3286720"/>
            <a:ext cx="294584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42% uspješno otključanih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64845" y="4007763"/>
            <a:ext cx="13300710" cy="84129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6" name="Text 14"/>
          <p:cNvSpPr/>
          <p:nvPr/>
        </p:nvSpPr>
        <p:spPr>
          <a:xfrm>
            <a:off x="852607" y="4128016"/>
            <a:ext cx="294584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Anonimne mreže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181594" y="4128016"/>
            <a:ext cx="2942034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Korištenje VPN-a, Tor mreže i proxy servera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506772" y="4128016"/>
            <a:ext cx="2942034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Suradnja s davateljima usluga, napredne metode praćenja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0831949" y="4128016"/>
            <a:ext cx="294584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35% uspješne identifikacije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672465" y="4836186"/>
            <a:ext cx="13300710" cy="84129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852607" y="4969312"/>
            <a:ext cx="294584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Dark web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4181594" y="4969312"/>
            <a:ext cx="2942034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Skrivene stranice i forumi za razmjenu ilegalnog sadržaja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7506772" y="4969312"/>
            <a:ext cx="2942034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Infiltracija, praćenje kriptovalutnih transakcija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10831949" y="4969312"/>
            <a:ext cx="294584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28% uspješnih akcija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664845" y="5690354"/>
            <a:ext cx="13300710" cy="84129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6" name="Text 24"/>
          <p:cNvSpPr/>
          <p:nvPr/>
        </p:nvSpPr>
        <p:spPr>
          <a:xfrm>
            <a:off x="852607" y="5810607"/>
            <a:ext cx="294584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Samouništavajuće poruke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4181594" y="5810607"/>
            <a:ext cx="2942034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Aplikacije koje automatski brišu sadržaj nakon čitanja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7506772" y="5810607"/>
            <a:ext cx="2942034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Forenzičko oporavljanje iz cache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memorije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10831949" y="5810607"/>
            <a:ext cx="294584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53% djelomično uspješno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657225" y="6750487"/>
            <a:ext cx="13315950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Napredak u dekriptiranju i forenzičkim alatima donosi optimizam, ali utrka između sigurnosnih tehnologija i kriminalnih metoda predstavlja stalni izazov za istražitelje u digitalnoj forenzici.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1048" y="715566"/>
            <a:ext cx="13108305" cy="1278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Postupanje prema maloljetnim žrtvama: Etički principi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61047" y="1994535"/>
            <a:ext cx="13108305" cy="104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Pristup maloljetnim žrtvama zahtijeva posebnu osjetljivost i stručnost. U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radu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djecom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vodi se etičkim principima koji stavljaju dobrobit djeteta na prvo mjesto. Svaki razgovor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postupak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se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prilagođava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dobi, zrelosti i emocionalnom stanju djeteta, uz maksimalno izbjegavanje retraumatizacije.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48" y="3755231"/>
            <a:ext cx="543639" cy="54363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22095" y="3717250"/>
            <a:ext cx="2271355" cy="639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Najbolji interes djeteta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522095" y="4487228"/>
            <a:ext cx="2271355" cy="2086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Svaka odluka i postupak mora prvenstveno služiti dobrobiti djeteta, čak i kad to komplicira istragu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562" y="3755231"/>
            <a:ext cx="543639" cy="54363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880610" y="3717250"/>
            <a:ext cx="2271474" cy="639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Prilagođena komunikacija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4880610" y="4487228"/>
            <a:ext cx="2271474" cy="1738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Korištenje jezika i pristupa prilagođenog dobi i razumijevanju djeteta, bez sugestivnih pitanja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197" y="3755231"/>
            <a:ext cx="543639" cy="54363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239244" y="3717250"/>
            <a:ext cx="2271474" cy="639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Minimalna intervencija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8239244" y="4487228"/>
            <a:ext cx="2271474" cy="1391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Ograničavanje broja razgovora i postupaka na minimum potreban za zaštitu i dokazivanje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6831" y="3755231"/>
            <a:ext cx="543639" cy="54363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1597878" y="3717250"/>
            <a:ext cx="2271474" cy="639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Multidisciplinarni pristup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1597878" y="4487228"/>
            <a:ext cx="2271474" cy="1738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Obvezna suradnja sa stručnjacima za mentalno zdravlje i dječju psihologiju tijekom cijelog procesa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761048" y="6818471"/>
            <a:ext cx="13108305" cy="695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Posebna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pažnja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pridaje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se stvaranju sigurnog okruženja za dijete tijekom cijelog postupka. To uključuje posebno opremljene prostorije za razgovor, mogućnost prisutnosti osobe od povjerenja i fleksibilnost u vremenskom rasporeda kako bi se dijete osjećalo što ugodnije.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3537" y="716042"/>
            <a:ext cx="9402128" cy="565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Prva intervencija i razgovor s djetetom</a:t>
            </a:r>
            <a:endParaRPr lang="en-US" sz="3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73536" y="1476894"/>
            <a:ext cx="13283327" cy="92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Prvi kontakt s djetetom žrtvom često određuje uspjeh cijelog postupka. Razgovor s djetetom provodi se uz prisutnost stručnjaka - psihologa ili socijalnog radnika - u posebno opremljenim prostorijama koje pružaju osjećaj sigurnosti.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Primjerice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policijskom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postupanju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se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koristi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NICHD (National Institute of Child Health and Human Development) protokol koji strukturira razgovor na način koji maksimizira dobivanje točnih informacija uz minimalan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stres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 </a:t>
            </a:r>
            <a:r>
              <a:rPr lang="hr-HR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NICHD protokol za forenzičko ispitivanje djece – koristi se u mnogim zemljama, uključujući i Hrvatsku, kao model za strukturirane, nenasilne razgovore s djecom žrtvama kaznenih djela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73537" y="3672483"/>
            <a:ext cx="3104317" cy="192405"/>
          </a:xfrm>
          <a:prstGeom prst="roundRect">
            <a:avLst>
              <a:gd name="adj" fmla="val 15003"/>
            </a:avLst>
          </a:prstGeom>
          <a:solidFill>
            <a:srgbClr val="2B2952"/>
          </a:solidFill>
          <a:ln/>
        </p:spPr>
      </p:sp>
      <p:sp>
        <p:nvSpPr>
          <p:cNvPr id="5" name="Text 3"/>
          <p:cNvSpPr/>
          <p:nvPr/>
        </p:nvSpPr>
        <p:spPr>
          <a:xfrm>
            <a:off x="673537" y="4153495"/>
            <a:ext cx="3104317" cy="566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Uvodna faza i izgradnja povjerenja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73537" y="4834890"/>
            <a:ext cx="3104317" cy="1846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Početak razgovora o neutralnim temama, objašnjavanje uloga prisutnih osoba, postavljanje osnovnih pravila razgovora (dopušteno je reći "ne znam" i ispraviti odraslu osobu).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066461" y="3383756"/>
            <a:ext cx="3104436" cy="192405"/>
          </a:xfrm>
          <a:prstGeom prst="roundRect">
            <a:avLst>
              <a:gd name="adj" fmla="val 15003"/>
            </a:avLst>
          </a:prstGeom>
          <a:solidFill>
            <a:srgbClr val="2B2952"/>
          </a:solidFill>
          <a:ln/>
        </p:spPr>
      </p:sp>
      <p:sp>
        <p:nvSpPr>
          <p:cNvPr id="8" name="Text 6"/>
          <p:cNvSpPr/>
          <p:nvPr/>
        </p:nvSpPr>
        <p:spPr>
          <a:xfrm>
            <a:off x="4066461" y="3864769"/>
            <a:ext cx="3104436" cy="566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Vježba narativnog pamćenja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4066461" y="4546163"/>
            <a:ext cx="3104436" cy="1538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Traženje od djeteta da opiše neki nedavni pozitivan događaj kako bi se uvježbalo slobodno pripovijedanje prije prelaska na teške teme.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459504" y="3095149"/>
            <a:ext cx="3104317" cy="192405"/>
          </a:xfrm>
          <a:prstGeom prst="roundRect">
            <a:avLst>
              <a:gd name="adj" fmla="val 15003"/>
            </a:avLst>
          </a:prstGeom>
          <a:solidFill>
            <a:srgbClr val="2B2952"/>
          </a:solidFill>
          <a:ln/>
        </p:spPr>
      </p:sp>
      <p:sp>
        <p:nvSpPr>
          <p:cNvPr id="11" name="Text 9"/>
          <p:cNvSpPr/>
          <p:nvPr/>
        </p:nvSpPr>
        <p:spPr>
          <a:xfrm>
            <a:off x="7459504" y="3576161"/>
            <a:ext cx="3104317" cy="566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Fokusirani razgovor o događaju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459504" y="4257556"/>
            <a:ext cx="3104317" cy="1846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Postupno uvođenje teme zlostavljanja, korištenje otvorenih pitanja, izbjegavanje sugestivnih pitanja, dopuštanje djetetu da svojim riječima opiše što se dogodilo.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10852428" y="2806541"/>
            <a:ext cx="3104436" cy="192405"/>
          </a:xfrm>
          <a:prstGeom prst="roundRect">
            <a:avLst>
              <a:gd name="adj" fmla="val 15003"/>
            </a:avLst>
          </a:prstGeom>
          <a:solidFill>
            <a:srgbClr val="2B2952"/>
          </a:solidFill>
          <a:ln/>
        </p:spPr>
      </p:sp>
      <p:sp>
        <p:nvSpPr>
          <p:cNvPr id="14" name="Text 12"/>
          <p:cNvSpPr/>
          <p:nvPr/>
        </p:nvSpPr>
        <p:spPr>
          <a:xfrm>
            <a:off x="10852428" y="3287554"/>
            <a:ext cx="3104436" cy="566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Dokumentiranje i zaključivanje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0852428" y="3968948"/>
            <a:ext cx="3104436" cy="1538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Audiovizualno snimanje razgovora, vraćanje na neutralne teme na kraju, informiranje djeteta o sljedećim koracima na njemu razumljiv način.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73537" y="6898005"/>
            <a:ext cx="13283327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Ističe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se važnost strpljenja tijekom ovog procesa - dijete često treba vrijeme i nekoliko razgovora prije nego što može u potpunosti artikulirati traumatična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iskustva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Forenzički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pristup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počinje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trenutku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kada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dijete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kaže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prvu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rečenicu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–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jer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sve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što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dijete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ispriča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može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voditi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do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digitalnih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tragova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koji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ključni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za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kazneni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postupak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Zato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pristup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mora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biti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strukturiran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nenametljiv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osjetljiv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u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skladu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 NICHD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protokolom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6522" y="586502"/>
            <a:ext cx="9577864" cy="627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Zaštita privatnosti i identiteta žrtve</a:t>
            </a:r>
            <a:endParaRPr lang="en-US" sz="3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46522" y="1640205"/>
            <a:ext cx="13137356" cy="1023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Zaštita privatnosti maloljetnih žrtava nije samo etička odgovornost već i zakonska obveza. Dijete koje je već pretrpjelo zlostavljanje ne smije dodatno patiti zbog izlaganja javnosti ili curenja osjetljivih informacija.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Primjenjuju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se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protokoli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koji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osiguravaju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maksimalnu zaštitu identiteta kroz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cijeli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proces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46522" y="2903458"/>
            <a:ext cx="4236958" cy="3479840"/>
          </a:xfrm>
          <a:prstGeom prst="roundRect">
            <a:avLst>
              <a:gd name="adj" fmla="val 919"/>
            </a:avLst>
          </a:prstGeom>
          <a:solidFill>
            <a:srgbClr val="2B2952"/>
          </a:solidFill>
          <a:ln/>
        </p:spPr>
      </p:sp>
      <p:sp>
        <p:nvSpPr>
          <p:cNvPr id="5" name="Text 3"/>
          <p:cNvSpPr/>
          <p:nvPr/>
        </p:nvSpPr>
        <p:spPr>
          <a:xfrm>
            <a:off x="959763" y="3116699"/>
            <a:ext cx="3064907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Zakonska ograničenja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959763" y="3558302"/>
            <a:ext cx="3810476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Zabrana objavljivanja identiteta maloljetne žrtve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59763" y="4315182"/>
            <a:ext cx="3810476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Ograničen pristup spisima i dokazima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59763" y="5072063"/>
            <a:ext cx="3810476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Zatvorena ročišta bez prisutnosti javnosti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959763" y="5828943"/>
            <a:ext cx="3810476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Stroge kazne za curenje informacija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5196721" y="2903458"/>
            <a:ext cx="4236958" cy="3479840"/>
          </a:xfrm>
          <a:prstGeom prst="roundRect">
            <a:avLst>
              <a:gd name="adj" fmla="val 919"/>
            </a:avLst>
          </a:prstGeom>
          <a:solidFill>
            <a:srgbClr val="2B2952"/>
          </a:solidFill>
          <a:ln/>
        </p:spPr>
      </p:sp>
      <p:sp>
        <p:nvSpPr>
          <p:cNvPr id="11" name="Text 9"/>
          <p:cNvSpPr/>
          <p:nvPr/>
        </p:nvSpPr>
        <p:spPr>
          <a:xfrm>
            <a:off x="5409962" y="3116699"/>
            <a:ext cx="3810476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Postupanje s dokumentacijom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409962" y="3872032"/>
            <a:ext cx="3810476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Šifriranje osobnih podataka u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dokumentima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(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npr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Inicijali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)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409962" y="4628912"/>
            <a:ext cx="3810476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Sigurno pohranjivanje materijala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409962" y="5044678"/>
            <a:ext cx="3810476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Kontrolirani pristup elektroničkim zapisima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409962" y="5801558"/>
            <a:ext cx="3810476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Uništavanje nepotrebnih kopija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9646920" y="2903458"/>
            <a:ext cx="4236958" cy="3479840"/>
          </a:xfrm>
          <a:prstGeom prst="roundRect">
            <a:avLst>
              <a:gd name="adj" fmla="val 919"/>
            </a:avLst>
          </a:prstGeom>
          <a:solidFill>
            <a:srgbClr val="2B2952"/>
          </a:solidFill>
          <a:ln/>
        </p:spPr>
      </p:sp>
      <p:sp>
        <p:nvSpPr>
          <p:cNvPr id="17" name="Text 15"/>
          <p:cNvSpPr/>
          <p:nvPr/>
        </p:nvSpPr>
        <p:spPr>
          <a:xfrm>
            <a:off x="9860161" y="3116699"/>
            <a:ext cx="2509242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Digitalna zaštita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9860161" y="3558302"/>
            <a:ext cx="3810476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Enkripcija svih digitalnih dokaza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860161" y="3974068"/>
            <a:ext cx="3810476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Zaštićeni komunikacijski kanali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9860161" y="4389834"/>
            <a:ext cx="3810476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Uklanjanje metapodataka iz slika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9860161" y="4805601"/>
            <a:ext cx="3810476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Anonimizacija u digitalnoj forenzici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46522" y="6623209"/>
            <a:ext cx="13137356" cy="1023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Poseban izazov predstavlja balansiranje između zaštite privatnosti djeteta i prikupljanja neophodnih dokaza, pogotovo u slučajevima kada su dokazi izrazito osobne prirode, poput fotografija ili video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zapisa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zlostavljanja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ili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razgovora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 U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takvim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slučajevima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se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primjenjuju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strogi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protokoli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rukovanja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ograničava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se pristup samo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najneophodnijim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stručnjacima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ciljanim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sadržajima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4958" y="483156"/>
            <a:ext cx="7712631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Izrada sigurnosnog plana za dijete</a:t>
            </a:r>
            <a:endParaRPr lang="en-US" sz="3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14958" y="1351240"/>
            <a:ext cx="13400484" cy="562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Nakon identifikacije žrtve i početne intervencije, ključno je izraditi sveobuhvatni sigurnosni plan koji će dijete zaštititi od daljnje viktimizacije. Takav plan se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razvija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kroz procjenu rizika i koordinaciju s relevantnim institucijama, pri čemu se uzimaju u obzir specifične okolnosti svakog djeteta.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868" y="2111097"/>
            <a:ext cx="1658303" cy="996077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433" y="2577703"/>
            <a:ext cx="247055" cy="3088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969788" y="2286714"/>
            <a:ext cx="2094667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Dugoročna zaštita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4969788" y="2650450"/>
            <a:ext cx="2687836" cy="281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Trajna sigurnost i oporavak djeteta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4837986" y="3119557"/>
            <a:ext cx="9133642" cy="11430"/>
          </a:xfrm>
          <a:prstGeom prst="roundRect">
            <a:avLst>
              <a:gd name="adj" fmla="val 230581"/>
            </a:avLst>
          </a:prstGeom>
          <a:solidFill>
            <a:srgbClr val="44426B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717" y="3150989"/>
            <a:ext cx="3316605" cy="996077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1433" y="3494603"/>
            <a:ext cx="247055" cy="30884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798939" y="3326606"/>
            <a:ext cx="2575560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Koordinacija institucija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5798939" y="3690342"/>
            <a:ext cx="3845838" cy="281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Suradnja škole, obitelji, zdravstva i socijalne skrbi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5667137" y="4159448"/>
            <a:ext cx="8304490" cy="11430"/>
          </a:xfrm>
          <a:prstGeom prst="roundRect">
            <a:avLst>
              <a:gd name="adj" fmla="val 230581"/>
            </a:avLst>
          </a:prstGeom>
          <a:solidFill>
            <a:srgbClr val="44426B"/>
          </a:solidFill>
          <a:ln/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7566" y="4190881"/>
            <a:ext cx="4974908" cy="996077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1433" y="4534495"/>
            <a:ext cx="247055" cy="30884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6628090" y="4366498"/>
            <a:ext cx="2067044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Sigurnosne</a:t>
            </a:r>
            <a:r>
              <a:rPr lang="en-US" sz="16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mjere</a:t>
            </a:r>
            <a:r>
              <a:rPr lang="en-US" sz="16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i</a:t>
            </a:r>
            <a:r>
              <a:rPr lang="en-US" sz="16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mjere</a:t>
            </a:r>
            <a:r>
              <a:rPr lang="en-US" sz="16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opreza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9"/>
          <p:cNvSpPr/>
          <p:nvPr/>
        </p:nvSpPr>
        <p:spPr>
          <a:xfrm>
            <a:off x="6628090" y="4730234"/>
            <a:ext cx="5213152" cy="281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Konkretne akcije za sprječavanje ponovnog kontakta s počiniteljem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0"/>
          <p:cNvSpPr/>
          <p:nvPr/>
        </p:nvSpPr>
        <p:spPr>
          <a:xfrm>
            <a:off x="6496288" y="5199340"/>
            <a:ext cx="7475339" cy="11430"/>
          </a:xfrm>
          <a:prstGeom prst="roundRect">
            <a:avLst>
              <a:gd name="adj" fmla="val 230581"/>
            </a:avLst>
          </a:prstGeom>
          <a:solidFill>
            <a:srgbClr val="44426B"/>
          </a:solidFill>
          <a:ln/>
        </p:spPr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414" y="5230773"/>
            <a:ext cx="6633210" cy="996077"/>
          </a:xfrm>
          <a:prstGeom prst="rect">
            <a:avLst/>
          </a:prstGeom>
        </p:spPr>
      </p:pic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1433" y="5574387"/>
            <a:ext cx="247055" cy="308848"/>
          </a:xfrm>
          <a:prstGeom prst="rect">
            <a:avLst/>
          </a:prstGeom>
        </p:spPr>
      </p:pic>
      <p:sp>
        <p:nvSpPr>
          <p:cNvPr id="21" name="Text 11"/>
          <p:cNvSpPr/>
          <p:nvPr/>
        </p:nvSpPr>
        <p:spPr>
          <a:xfrm>
            <a:off x="7457242" y="5406390"/>
            <a:ext cx="2067044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Procjena rizika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2"/>
          <p:cNvSpPr/>
          <p:nvPr/>
        </p:nvSpPr>
        <p:spPr>
          <a:xfrm>
            <a:off x="7457242" y="5770126"/>
            <a:ext cx="3465314" cy="281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Identifikacija specifičnih opasnosti i ranjivosti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13"/>
          <p:cNvSpPr/>
          <p:nvPr/>
        </p:nvSpPr>
        <p:spPr>
          <a:xfrm>
            <a:off x="614958" y="6424493"/>
            <a:ext cx="13400484" cy="562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Sigurnosni plan mora biti prilagodljiv i redovito ažuriran kako se mijenjaju okolnosti. Za djecu žrtve digitalnog zlostavljanja,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promjene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idu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u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smjeru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da plan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uključi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i digitalne sigurnosne mjere - promjene lozinki, privremeno uklanjanje profila na društvenim mrežama, instalaciju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sigurnosnih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aplikacija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dr. 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14"/>
          <p:cNvSpPr/>
          <p:nvPr/>
        </p:nvSpPr>
        <p:spPr>
          <a:xfrm>
            <a:off x="614958" y="7184350"/>
            <a:ext cx="13400484" cy="562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Naglašave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se da je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potrebno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posebnu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pažnju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posvetiti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psihološkoj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podršci djetetu, uključujući redovite terapijske sesije i praćenje emocionalnog stanja kako bi se na vrijeme uočile i adresirale posljedice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traumatskog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iskustva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te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kako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bi se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spriječila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sekundarna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viktimizacija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/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ili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samoozljeđivanje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3067" y="1015008"/>
            <a:ext cx="12956858" cy="6075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Uloga roditelja/skrbnika u forenzičkom postupku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23067" y="2035731"/>
            <a:ext cx="13184267" cy="991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Roditelji ili skrbnici imaju dvojaku ulogu u forenzičkom postupku - kao ključni izvori informacija i kao primarna podrška djetetu. Međutim,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izazov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predstavlja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kada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su roditelji prestrašeni, preopterećeni ili u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nekim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slučajevima, umiješani u zlostavljanje.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Pristup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roditeljima temelji se na transparentnoj komunikaciji uz jasno definirana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ograničenja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Dodatan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problem je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nepovjerljivost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roditelja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institucije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…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23067" y="3466267"/>
            <a:ext cx="3184446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Prava roditelja/skrbnika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23067" y="3976688"/>
            <a:ext cx="6340078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Informacije o postupku i napretku istrage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23067" y="4379476"/>
            <a:ext cx="6340078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Prisutnost tijekom medicinskih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pregleda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23067" y="4782264"/>
            <a:ext cx="6340078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Sudjelovanje u odlukama o sigurnosnom planu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23067" y="5185053"/>
            <a:ext cx="6340078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Pristup psihološkoj podršci i savjetovanju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23067" y="5587841"/>
            <a:ext cx="6340078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Pravna pomoć i zastupanje interesa djeteta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574875" y="3466267"/>
            <a:ext cx="2430780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Ograničenja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574875" y="3976688"/>
            <a:ext cx="6340078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Ne mogu biti prisutni tijekom forenzičkog intervjua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574875" y="4379476"/>
            <a:ext cx="6340078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Ograničen pristup detaljima iskaza i dokazima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574875" y="4782264"/>
            <a:ext cx="6340078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Ne smiju utjecati na iskaz djeteta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574875" y="5185053"/>
            <a:ext cx="6340078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 slučaju sumnje na umiješanost, moguće potpuno isključenje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574875" y="5587841"/>
            <a:ext cx="6340078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Podložni procjeni sposobnosti zaštite djeteta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23067" y="6223040"/>
            <a:ext cx="13184267" cy="991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Roditelje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potrebno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educirati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o važnosti njihove uloge u oporavku djeteta, pružajući im smjernice kako razgovarati s djetetom o traumatičnom iskustvu, kako prepoznati znakove traume i kada potražiti dodatnu stručnu pomoć. Za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naglasiti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je da je njihova emocionalna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reakcija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ključna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odnosno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da dijete ne smije osjećati krivnju ili odgovornost za ono što mu se dogodilo ili za posljedice koje postupak ima na obitelj.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4374" y="554950"/>
            <a:ext cx="5819894" cy="591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Zakonski okvir RH i EU</a:t>
            </a:r>
            <a:endParaRPr lang="en-US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04374" y="1549241"/>
            <a:ext cx="13221653" cy="965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Pravni okvir koji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usmjerava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rad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stručnjaka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u zaštiti djece obuhvaća nacionalno i europsko zakonodavstvo. Poznavanje ovih propisa ključno je za osiguravanje zakonitosti postupanja i maksimalne zaštite prava djeteta. Hrvatski zakonodavni okvir usklađen je s direktivama EU, ali postoje i specifičnosti našeg sustava.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04374" y="2967752"/>
            <a:ext cx="452795" cy="452795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" y="3016568"/>
            <a:ext cx="284083" cy="35504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358384" y="2967752"/>
            <a:ext cx="3794998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Zakon o kaznenom postupku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358384" y="3384471"/>
            <a:ext cx="5856208" cy="1287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Definira posebne uvjete ispitivanja maloljetnih osoba, uključujući obveznu prisutnost stručnjaka, ograničen broj ispitivanja i mogućnost audiovizualnog snimanja iskaza kao dokaza na sudu bez ponovnog svjedočenja.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415808" y="2967752"/>
            <a:ext cx="452795" cy="452795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104" y="3016568"/>
            <a:ext cx="284083" cy="35504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069818" y="2967752"/>
            <a:ext cx="3826073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Zakon o sudovima za mladež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8069818" y="3384471"/>
            <a:ext cx="5856208" cy="965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Regulira postupke kada su djeca žrtve kaznenih djela, uz posebna pravila o hitnosti postupka, zaštiti privatnosti i obvezi specijalizacije svih stručnjaka uključenih u postupak.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704374" y="5099804"/>
            <a:ext cx="452795" cy="452795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70" y="5148620"/>
            <a:ext cx="284083" cy="35504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358384" y="5099804"/>
            <a:ext cx="2367677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Kazneni zakon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1358384" y="5516523"/>
            <a:ext cx="5856208" cy="1287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Sadrži strože kazne za kaznena djela na štetu djece, široku definiciju seksualnog iskorištavanja koja uključuje i digitalne oblike zlostavljanja te specifična kaznena djela vezana uz internet.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7415808" y="5099804"/>
            <a:ext cx="452795" cy="452795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0104" y="5148620"/>
            <a:ext cx="284083" cy="355044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8069818" y="5099804"/>
            <a:ext cx="2659856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Direktiva 2011/93/EU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8069818" y="5516523"/>
            <a:ext cx="5856208" cy="1287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Europska direktiva o suzbijanju seksualnog zlostavljanja i iskorištavanja djece koja zahtijeva harmonizaciju kaznenog prava, preventivne mjere i posebna pravila za istragu i procesuiranje.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704374" y="7030641"/>
            <a:ext cx="13221653" cy="643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Posebno je važna implementacija Direktive 2011/93/EU koja je donijela značajne promjene u pristupu digitalnim dokazima i međunarodnoj suradnji u slučajevima koji prelaze granice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država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članica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a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koja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omogućuje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lakši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pristup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digitalnim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tragovima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/</a:t>
            </a:r>
            <a:r>
              <a:rPr lang="en-US" sz="15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dokazima</a:t>
            </a:r>
            <a:r>
              <a:rPr lang="en-US" sz="15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 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5928" y="594003"/>
            <a:ext cx="13118544" cy="1270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Izazovi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Ograničeni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rokovi za naloge za pretragu uređaja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5928" y="2296597"/>
            <a:ext cx="13118544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Zakonodavni okvir (ZKP čl. 263. i 264.) propisuje vremenski ograničene naloge za pretragu digitalnih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uređaja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samo 72 sata.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299960" y="2885123"/>
            <a:ext cx="30480" cy="4751903"/>
          </a:xfrm>
          <a:prstGeom prst="roundRect">
            <a:avLst>
              <a:gd name="adj" fmla="val 106304"/>
            </a:avLst>
          </a:prstGeom>
          <a:solidFill>
            <a:srgbClr val="44426B"/>
          </a:solidFill>
          <a:ln/>
        </p:spPr>
      </p:sp>
      <p:sp>
        <p:nvSpPr>
          <p:cNvPr id="5" name="Shape 3"/>
          <p:cNvSpPr/>
          <p:nvPr/>
        </p:nvSpPr>
        <p:spPr>
          <a:xfrm>
            <a:off x="6454735" y="3355896"/>
            <a:ext cx="647938" cy="30480"/>
          </a:xfrm>
          <a:prstGeom prst="roundRect">
            <a:avLst>
              <a:gd name="adj" fmla="val 106304"/>
            </a:avLst>
          </a:prstGeom>
          <a:solidFill>
            <a:srgbClr val="44426B"/>
          </a:solidFill>
          <a:ln/>
        </p:spPr>
      </p:sp>
      <p:sp>
        <p:nvSpPr>
          <p:cNvPr id="6" name="Shape 4"/>
          <p:cNvSpPr/>
          <p:nvPr/>
        </p:nvSpPr>
        <p:spPr>
          <a:xfrm>
            <a:off x="7072193" y="3128129"/>
            <a:ext cx="486013" cy="486013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740" y="3180576"/>
            <a:ext cx="304919" cy="381119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3693914" y="3101102"/>
            <a:ext cx="254127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Kratki rokovi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55928" y="3548182"/>
            <a:ext cx="5479256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Ograničenje od 72 sata često nije dovoljno za složene forenzičke analize.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527727" y="4435793"/>
            <a:ext cx="647938" cy="30480"/>
          </a:xfrm>
          <a:prstGeom prst="roundRect">
            <a:avLst>
              <a:gd name="adj" fmla="val 106304"/>
            </a:avLst>
          </a:prstGeom>
          <a:solidFill>
            <a:srgbClr val="44426B"/>
          </a:solidFill>
          <a:ln/>
        </p:spPr>
      </p:sp>
      <p:sp>
        <p:nvSpPr>
          <p:cNvPr id="11" name="Shape 8"/>
          <p:cNvSpPr/>
          <p:nvPr/>
        </p:nvSpPr>
        <p:spPr>
          <a:xfrm>
            <a:off x="7072193" y="4208026"/>
            <a:ext cx="486013" cy="486013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740" y="4260473"/>
            <a:ext cx="304919" cy="381119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8395216" y="4180999"/>
            <a:ext cx="256901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Tehničke prepreke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8395216" y="4628078"/>
            <a:ext cx="5479256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Enkripcija i zaštita uređaja zahtijevaju brute force napade koji mogu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trajati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danima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ili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čak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tjednima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ovisno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o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složenosti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lozinke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6454735" y="5407700"/>
            <a:ext cx="647938" cy="30480"/>
          </a:xfrm>
          <a:prstGeom prst="roundRect">
            <a:avLst>
              <a:gd name="adj" fmla="val 106304"/>
            </a:avLst>
          </a:prstGeom>
          <a:solidFill>
            <a:srgbClr val="44426B"/>
          </a:solidFill>
          <a:ln/>
        </p:spPr>
      </p:sp>
      <p:sp>
        <p:nvSpPr>
          <p:cNvPr id="16" name="Shape 12"/>
          <p:cNvSpPr/>
          <p:nvPr/>
        </p:nvSpPr>
        <p:spPr>
          <a:xfrm>
            <a:off x="7072193" y="5179933"/>
            <a:ext cx="486013" cy="486013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740" y="5232380"/>
            <a:ext cx="304919" cy="381119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3693914" y="5152906"/>
            <a:ext cx="254127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Količina podataka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755928" y="5599986"/>
            <a:ext cx="5479256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Cloud sinkronizacija i višestruki korisnički računi stvaraju velike količine podataka za analizu.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5"/>
          <p:cNvSpPr/>
          <p:nvPr/>
        </p:nvSpPr>
        <p:spPr>
          <a:xfrm>
            <a:off x="7527727" y="6379726"/>
            <a:ext cx="647938" cy="30480"/>
          </a:xfrm>
          <a:prstGeom prst="roundRect">
            <a:avLst>
              <a:gd name="adj" fmla="val 106304"/>
            </a:avLst>
          </a:prstGeom>
          <a:solidFill>
            <a:srgbClr val="44426B"/>
          </a:solidFill>
          <a:ln/>
        </p:spPr>
      </p:sp>
      <p:sp>
        <p:nvSpPr>
          <p:cNvPr id="21" name="Shape 16"/>
          <p:cNvSpPr/>
          <p:nvPr/>
        </p:nvSpPr>
        <p:spPr>
          <a:xfrm>
            <a:off x="7072193" y="6151959"/>
            <a:ext cx="486013" cy="486013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740" y="6204406"/>
            <a:ext cx="304919" cy="381119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8395216" y="6124932"/>
            <a:ext cx="279880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Procesne posljedice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18"/>
          <p:cNvSpPr/>
          <p:nvPr/>
        </p:nvSpPr>
        <p:spPr>
          <a:xfrm>
            <a:off x="8395216" y="6572012"/>
            <a:ext cx="5479256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Nepoštivanje rokova može ugroziti valjanost dokaza i njihovu upotrebu u postupku.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5321" y="522684"/>
            <a:ext cx="8703469" cy="559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Tehnička složenost i zaštita uređaja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5321" y="1538049"/>
            <a:ext cx="6418064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Najnoviji pametni telefoni poput iPhonea koriste napredne sustave zaštite koji uključuju: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65321" y="2317552"/>
            <a:ext cx="6418064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FaceID/TouchID biometrijske metode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65321" y="2688193"/>
            <a:ext cx="6418064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Secure Enclave hardversku enkripciju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65321" y="3058835"/>
            <a:ext cx="6418064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Zaštitu od neovlaštenog pristupa podacima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65321" y="3534132"/>
            <a:ext cx="6418064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 probijanje ovih zaštita potrebni su specijalizirani alati koji često nisu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dostupni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svim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akterima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u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postupku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npr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policijskim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upravama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njihovim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djelatnicima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635" y="1580793"/>
            <a:ext cx="6418064" cy="3600331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21" y="5608796"/>
            <a:ext cx="4433173" cy="76033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55345" y="6654284"/>
            <a:ext cx="2236470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Problem pristupa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855345" y="7047786"/>
            <a:ext cx="4053126" cy="912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Skupe forenzičke alate (UFED Premium, GrayKey) posjeduju samo centralizirane institucije.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494" y="5608796"/>
            <a:ext cx="4433292" cy="76033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288518" y="6654284"/>
            <a:ext cx="2892743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Vremensko ograničenje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5288518" y="7047786"/>
            <a:ext cx="4053245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Čekanje na specijalizirane timove često premašuje zakonske rokove od 72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sata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kada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pričamo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o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hitnim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postupcima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1787" y="5608796"/>
            <a:ext cx="4433292" cy="760333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721810" y="6654284"/>
            <a:ext cx="2236470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Posljedice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9721810" y="7047786"/>
            <a:ext cx="4053245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Gubitak ključnih dokaza i otežano procesuiranje počinitelja kaznenih djela.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CBD09-A9B8-7205-0FDF-A3B680A51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823" y="836342"/>
            <a:ext cx="9386335" cy="6411952"/>
          </a:xfrm>
          <a:prstGeom prst="rect">
            <a:avLst/>
          </a:prstGeom>
        </p:spPr>
      </p:pic>
      <p:sp>
        <p:nvSpPr>
          <p:cNvPr id="4" name="Text 7">
            <a:extLst>
              <a:ext uri="{FF2B5EF4-FFF2-40B4-BE49-F238E27FC236}">
                <a16:creationId xmlns:a16="http://schemas.microsoft.com/office/drawing/2014/main" id="{EC0A85EA-840A-A17B-96D7-1859EAF93B91}"/>
              </a:ext>
            </a:extLst>
          </p:cNvPr>
          <p:cNvSpPr/>
          <p:nvPr/>
        </p:nvSpPr>
        <p:spPr>
          <a:xfrm>
            <a:off x="232894" y="2962676"/>
            <a:ext cx="4160685" cy="215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Najčešći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oblici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:</a:t>
            </a:r>
          </a:p>
          <a:p>
            <a:pPr marL="285750" indent="-285750" algn="l">
              <a:lnSpc>
                <a:spcPts val="2700"/>
              </a:lnSpc>
              <a:buFontTx/>
              <a:buChar char="-"/>
            </a:pP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Iskorištavanje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za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pornografiju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(30%)</a:t>
            </a:r>
          </a:p>
          <a:p>
            <a:pPr marL="285750" indent="-285750" algn="l">
              <a:lnSpc>
                <a:spcPts val="2700"/>
              </a:lnSpc>
              <a:buFontTx/>
              <a:buChar char="-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Grooming,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prijetnje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ucjene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(25%)</a:t>
            </a:r>
          </a:p>
          <a:p>
            <a:pPr marL="285750" indent="-285750" algn="l">
              <a:lnSpc>
                <a:spcPts val="2700"/>
              </a:lnSpc>
              <a:buFontTx/>
              <a:buChar char="-"/>
            </a:pP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Spolno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uznemiravanje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online (20%)</a:t>
            </a:r>
          </a:p>
          <a:p>
            <a:pPr marL="285750" indent="-285750" algn="l">
              <a:lnSpc>
                <a:spcPts val="2700"/>
              </a:lnSpc>
              <a:buFontTx/>
              <a:buChar char="-"/>
            </a:pP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Distribucija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eksplicitnog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sadržaja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(15%)</a:t>
            </a:r>
          </a:p>
          <a:p>
            <a:pPr marL="285750" indent="-285750" algn="l">
              <a:lnSpc>
                <a:spcPts val="2700"/>
              </a:lnSpc>
              <a:buFontTx/>
              <a:buChar char="-"/>
            </a:pP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Ostala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djela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povezana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internetom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(10%)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4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5809" y="594003"/>
            <a:ext cx="13118783" cy="1270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Ovisnost o suradnji s globalnim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digitalnim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platformama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5809" y="2296239"/>
            <a:ext cx="13118783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Pristup digitalnim dokazima često ovisi o suradnji s tehnološkim divovima.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299960" y="2884646"/>
            <a:ext cx="30480" cy="4750832"/>
          </a:xfrm>
          <a:prstGeom prst="roundRect">
            <a:avLst>
              <a:gd name="adj" fmla="val 106277"/>
            </a:avLst>
          </a:prstGeom>
          <a:solidFill>
            <a:srgbClr val="44426B"/>
          </a:solidFill>
          <a:ln/>
        </p:spPr>
      </p:sp>
      <p:sp>
        <p:nvSpPr>
          <p:cNvPr id="5" name="Shape 3"/>
          <p:cNvSpPr/>
          <p:nvPr/>
        </p:nvSpPr>
        <p:spPr>
          <a:xfrm>
            <a:off x="6454914" y="3355181"/>
            <a:ext cx="647819" cy="30480"/>
          </a:xfrm>
          <a:prstGeom prst="roundRect">
            <a:avLst>
              <a:gd name="adj" fmla="val 106277"/>
            </a:avLst>
          </a:prstGeom>
          <a:solidFill>
            <a:srgbClr val="44426B"/>
          </a:solidFill>
          <a:ln/>
        </p:spPr>
      </p:sp>
      <p:sp>
        <p:nvSpPr>
          <p:cNvPr id="6" name="Shape 4"/>
          <p:cNvSpPr/>
          <p:nvPr/>
        </p:nvSpPr>
        <p:spPr>
          <a:xfrm>
            <a:off x="7072253" y="3127534"/>
            <a:ext cx="485894" cy="485894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740" y="3179921"/>
            <a:ext cx="304800" cy="38100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3324582" y="3100507"/>
            <a:ext cx="291095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Podnošenje zahtjeva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55809" y="3547586"/>
            <a:ext cx="5479733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Međunarodni zahtjevi (MLAT, EIO) šalju se globalnim platformama poput Mete, Applea i TikToka.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527667" y="4434840"/>
            <a:ext cx="647819" cy="30480"/>
          </a:xfrm>
          <a:prstGeom prst="roundRect">
            <a:avLst>
              <a:gd name="adj" fmla="val 106277"/>
            </a:avLst>
          </a:prstGeom>
          <a:solidFill>
            <a:srgbClr val="44426B"/>
          </a:solidFill>
          <a:ln/>
        </p:spPr>
      </p:sp>
      <p:sp>
        <p:nvSpPr>
          <p:cNvPr id="11" name="Shape 8"/>
          <p:cNvSpPr/>
          <p:nvPr/>
        </p:nvSpPr>
        <p:spPr>
          <a:xfrm>
            <a:off x="7072253" y="4207192"/>
            <a:ext cx="485894" cy="485894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740" y="4259580"/>
            <a:ext cx="304800" cy="38100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8394859" y="4180165"/>
            <a:ext cx="25429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Čekanje odgovora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8394859" y="4627245"/>
            <a:ext cx="5479733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Odobravanje zahtjeva često traje tjednima ili mjesecima zbog različitih pravnih okvira.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6454914" y="5406509"/>
            <a:ext cx="647819" cy="30480"/>
          </a:xfrm>
          <a:prstGeom prst="roundRect">
            <a:avLst>
              <a:gd name="adj" fmla="val 106277"/>
            </a:avLst>
          </a:prstGeom>
          <a:solidFill>
            <a:srgbClr val="44426B"/>
          </a:solidFill>
          <a:ln/>
        </p:spPr>
      </p:sp>
      <p:sp>
        <p:nvSpPr>
          <p:cNvPr id="16" name="Shape 12"/>
          <p:cNvSpPr/>
          <p:nvPr/>
        </p:nvSpPr>
        <p:spPr>
          <a:xfrm>
            <a:off x="7072253" y="5178862"/>
            <a:ext cx="485894" cy="485894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740" y="5231249"/>
            <a:ext cx="304800" cy="38100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3694986" y="5151834"/>
            <a:ext cx="254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Zastoj istrage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755809" y="5598914"/>
            <a:ext cx="5479733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Vremenski jaz omogućuje počiniteljima nastavak zloporabe djece i uništavanje dokaza.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5"/>
          <p:cNvSpPr/>
          <p:nvPr/>
        </p:nvSpPr>
        <p:spPr>
          <a:xfrm>
            <a:off x="7527667" y="6378297"/>
            <a:ext cx="647819" cy="30480"/>
          </a:xfrm>
          <a:prstGeom prst="roundRect">
            <a:avLst>
              <a:gd name="adj" fmla="val 106277"/>
            </a:avLst>
          </a:prstGeom>
          <a:solidFill>
            <a:srgbClr val="44426B"/>
          </a:solidFill>
          <a:ln/>
        </p:spPr>
      </p:sp>
      <p:sp>
        <p:nvSpPr>
          <p:cNvPr id="21" name="Shape 16"/>
          <p:cNvSpPr/>
          <p:nvPr/>
        </p:nvSpPr>
        <p:spPr>
          <a:xfrm>
            <a:off x="7072253" y="6150650"/>
            <a:ext cx="485894" cy="485894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740" y="6203037"/>
            <a:ext cx="304800" cy="381000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8394859" y="6123623"/>
            <a:ext cx="353056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Ugrožena sigurnost djece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18"/>
          <p:cNvSpPr/>
          <p:nvPr/>
        </p:nvSpPr>
        <p:spPr>
          <a:xfrm>
            <a:off x="8394859" y="6570702"/>
            <a:ext cx="5479733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Dijete ostaje u riziku dok institucije čekaju pristup ključnim dokazima.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28286"/>
            <a:ext cx="1273040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Zakonske zapreke u digitalnim istragama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37724" y="2830592"/>
            <a:ext cx="474952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Sukob zakona i istražne prakse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37724" y="3421856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GDPR i zaštita privatnosti često su u sukobu s potrebama hitne istrage digitalnog sadržaja.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4403288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Zakon o sudovima za mladež zahtijeva specijalizirane stručnjake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37724" y="5384721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 manjim sredinama nedostaju specijalizirani kadrovi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37724" y="5851446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Odgode postupka često rezultiraju gubitkom ključnih dokaza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761" y="2860477"/>
            <a:ext cx="6185535" cy="346983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3404" y="442674"/>
            <a:ext cx="8429625" cy="473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Noviteti i izmjene iz prakse (2022. – 2025.)</a:t>
            </a:r>
            <a:endParaRPr lang="en-US"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63404" y="1238131"/>
            <a:ext cx="13503593" cy="515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Zakonodavni okvir i praktične smjernice za zaštitu djece kontinuirano se razvijaju kao odgovor na nove izazove. Posljednje tri godine donijele su značajne promjene u pristupu digitalnim dokazima i postupanju prema žrtvama, s tendencijom povećanja učinkovitosti i brzine reakcije na prijave zlostavljanja.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24" y="2040136"/>
            <a:ext cx="4410313" cy="1931908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043" y="2040136"/>
            <a:ext cx="4410313" cy="1931908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9063" y="2040136"/>
            <a:ext cx="4410313" cy="1931908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024" y="4100751"/>
            <a:ext cx="13488353" cy="193190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63404" y="6319599"/>
            <a:ext cx="13503593" cy="772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Najznačajniji noviteti uključuju obvezno izvješćivanje svih online platformi o potencijalnom dječjem seksualnom zlostavljanju, uvođenje strožih kazni za digitalne oblike zlostavljanja i </a:t>
            </a:r>
            <a:r>
              <a:rPr lang="en-US" sz="12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uspostavljanje</a:t>
            </a: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2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linije</a:t>
            </a: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za prijavu neprimjerenog sadržaja. Također, implementirani su novi protokoli za brzu reakciju na prijave, koji omogućuju pokretanje istrage unutar 24 sata od prijave.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3"/>
          <p:cNvSpPr/>
          <p:nvPr/>
        </p:nvSpPr>
        <p:spPr>
          <a:xfrm>
            <a:off x="563404" y="7273290"/>
            <a:ext cx="13503593" cy="515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Najavljena</a:t>
            </a: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je </a:t>
            </a:r>
            <a:r>
              <a:rPr lang="en-US" sz="12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digitalizacija cijelog procesa upravljanja dokazima, s implementacijom naprednih sustava za pohranu i obradu digitalnih dokaza koji značajno ubrzavaju forenzičku analizu i povećavaju mogućnost identifikacije počinitelja.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392" y="519589"/>
            <a:ext cx="11317724" cy="5557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Suradnja s državnim odvjetništvom i sudovima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1392" y="1453277"/>
            <a:ext cx="13307616" cy="604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Uspješna zaštita djece ključno ovisi o koordiniranoj suradnji između policije, državnog odvjetništva i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sudova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Uloga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primjerice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policijskih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službenika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ne završava prikupljanjem dokaza – aktivno sudjelujemo kroz cijeli pravosudni proces, od izrade optužnice do svjedočenja na sudu.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61392" y="4021931"/>
            <a:ext cx="13307616" cy="22860"/>
          </a:xfrm>
          <a:prstGeom prst="roundRect">
            <a:avLst>
              <a:gd name="adj" fmla="val 124004"/>
            </a:avLst>
          </a:prstGeom>
          <a:solidFill>
            <a:srgbClr val="44426B"/>
          </a:solidFill>
          <a:ln/>
        </p:spPr>
      </p:sp>
      <p:sp>
        <p:nvSpPr>
          <p:cNvPr id="5" name="Shape 3"/>
          <p:cNvSpPr/>
          <p:nvPr/>
        </p:nvSpPr>
        <p:spPr>
          <a:xfrm>
            <a:off x="3254573" y="3455134"/>
            <a:ext cx="22860" cy="566857"/>
          </a:xfrm>
          <a:prstGeom prst="roundRect">
            <a:avLst>
              <a:gd name="adj" fmla="val 124004"/>
            </a:avLst>
          </a:prstGeom>
          <a:solidFill>
            <a:srgbClr val="44426B"/>
          </a:solidFill>
          <a:ln/>
        </p:spPr>
      </p:sp>
      <p:sp>
        <p:nvSpPr>
          <p:cNvPr id="6" name="Shape 4"/>
          <p:cNvSpPr/>
          <p:nvPr/>
        </p:nvSpPr>
        <p:spPr>
          <a:xfrm>
            <a:off x="3053477" y="3809345"/>
            <a:ext cx="425172" cy="425172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653" y="3855125"/>
            <a:ext cx="266700" cy="33349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2154555" y="2270403"/>
            <a:ext cx="2223254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Inicijalna istraga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50344" y="2661523"/>
            <a:ext cx="4831675" cy="604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Policija prikuplja dokaze i osigurava prvi kontakt sa žrtvom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953958" y="4021872"/>
            <a:ext cx="22860" cy="566857"/>
          </a:xfrm>
          <a:prstGeom prst="roundRect">
            <a:avLst>
              <a:gd name="adj" fmla="val 124004"/>
            </a:avLst>
          </a:prstGeom>
          <a:solidFill>
            <a:srgbClr val="44426B"/>
          </a:solidFill>
          <a:ln/>
        </p:spPr>
      </p:sp>
      <p:sp>
        <p:nvSpPr>
          <p:cNvPr id="11" name="Shape 8"/>
          <p:cNvSpPr/>
          <p:nvPr/>
        </p:nvSpPr>
        <p:spPr>
          <a:xfrm>
            <a:off x="5752862" y="3809345"/>
            <a:ext cx="425172" cy="425172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038" y="3855125"/>
            <a:ext cx="266700" cy="333494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310539" y="4777740"/>
            <a:ext cx="3309938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Konzultacije s tužiteljstvom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3549610" y="5168860"/>
            <a:ext cx="4831794" cy="604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Rano uključivanje državnog odvjetnika u usmjeravanje istrage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8653224" y="3455134"/>
            <a:ext cx="22860" cy="566857"/>
          </a:xfrm>
          <a:prstGeom prst="roundRect">
            <a:avLst>
              <a:gd name="adj" fmla="val 124004"/>
            </a:avLst>
          </a:prstGeom>
          <a:solidFill>
            <a:srgbClr val="44426B"/>
          </a:solidFill>
          <a:ln/>
        </p:spPr>
      </p:sp>
      <p:sp>
        <p:nvSpPr>
          <p:cNvPr id="16" name="Shape 12"/>
          <p:cNvSpPr/>
          <p:nvPr/>
        </p:nvSpPr>
        <p:spPr>
          <a:xfrm>
            <a:off x="8452128" y="3809345"/>
            <a:ext cx="425172" cy="425172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1304" y="3855125"/>
            <a:ext cx="266700" cy="333494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7553087" y="2270403"/>
            <a:ext cx="2223254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Priprema za sud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6248876" y="2661523"/>
            <a:ext cx="4831794" cy="604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Osiguravanje potpunosti i zakonitosti dokaza za sudski postupak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5"/>
          <p:cNvSpPr/>
          <p:nvPr/>
        </p:nvSpPr>
        <p:spPr>
          <a:xfrm>
            <a:off x="11352609" y="4021872"/>
            <a:ext cx="22860" cy="566857"/>
          </a:xfrm>
          <a:prstGeom prst="roundRect">
            <a:avLst>
              <a:gd name="adj" fmla="val 124004"/>
            </a:avLst>
          </a:prstGeom>
          <a:solidFill>
            <a:srgbClr val="44426B"/>
          </a:solidFill>
          <a:ln/>
        </p:spPr>
      </p:sp>
      <p:sp>
        <p:nvSpPr>
          <p:cNvPr id="21" name="Shape 16"/>
          <p:cNvSpPr/>
          <p:nvPr/>
        </p:nvSpPr>
        <p:spPr>
          <a:xfrm>
            <a:off x="11151513" y="3809345"/>
            <a:ext cx="425172" cy="425172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0689" y="3855125"/>
            <a:ext cx="266700" cy="333494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10107454" y="4777740"/>
            <a:ext cx="2513290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Svjedočenje na sudu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18"/>
          <p:cNvSpPr/>
          <p:nvPr/>
        </p:nvSpPr>
        <p:spPr>
          <a:xfrm>
            <a:off x="8948261" y="5168860"/>
            <a:ext cx="4831794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Stručno prezentiranje nalaza istrage pred sudom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19"/>
          <p:cNvSpPr/>
          <p:nvPr/>
        </p:nvSpPr>
        <p:spPr>
          <a:xfrm>
            <a:off x="661392" y="5985986"/>
            <a:ext cx="13307616" cy="906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Rano uključivanje državnog odvjetništva u istragu pokazalo se kao najbolja praksa, jer omogućuje usmjeravanje istrage prema prikupljanju upravo onih dokaza koji će biti najvažniji za uspješno procesuiranje. Posebno je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važna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priprema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dokaza u formi prihvatljivoj sudu,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uz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detaljno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obrazloženje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načina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pribavljanja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dokaza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I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njihovog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značaja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te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metoda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analize.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0"/>
          <p:cNvSpPr/>
          <p:nvPr/>
        </p:nvSpPr>
        <p:spPr>
          <a:xfrm>
            <a:off x="661392" y="7105412"/>
            <a:ext cx="13307616" cy="604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Policijski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službenici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kao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osobe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koje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dolaze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u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neposredan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kontakt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žrtvama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počiniteljima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ponekad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svjedoče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sudu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te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daju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4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izjave</a:t>
            </a:r>
            <a:r>
              <a:rPr lang="en-US" sz="14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o prikupljenim dokazima, metodama istrage i stručnim interpretacijama digitalnih dokaza, posebno kada se radi o složenim tehničkim aspektima koje sud treba razumjeti za pravedno odlučivanje.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217" y="465296"/>
            <a:ext cx="7744420" cy="497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Važnost multidisciplinarne suradnje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92217" y="1301353"/>
            <a:ext cx="13445966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Zaštita djece je kompleksan zadatak koji nadilazi mogućnosti bilo koje pojedinačne institucije. Uspješni slučajevi gotovo uvijek uključuju blisku suradnju između različitih stručnjaka koji donose svoja specifična znanja i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perspektive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717602" y="2767727"/>
            <a:ext cx="1990844" cy="248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Policija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92217" y="3118009"/>
            <a:ext cx="4116229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Istraga, prikupljanje dokaza, procesuiranje počinitelja i neposredna zaštita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168" y="2032873"/>
            <a:ext cx="4706064" cy="4706064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243" y="3044726"/>
            <a:ext cx="253127" cy="3164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21954" y="2331958"/>
            <a:ext cx="1990844" cy="248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Socijalna skrb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921954" y="2682240"/>
            <a:ext cx="4116229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Procjena obiteljskih prilika, organizacija smještaja, dugoročna podrška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168" y="2032873"/>
            <a:ext cx="4706064" cy="470606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59269" y="2771835"/>
            <a:ext cx="25312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2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0006608" y="4075390"/>
            <a:ext cx="2039303" cy="248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Psiholozi i psihijatri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10006608" y="4425672"/>
            <a:ext cx="4031575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Procjena traume, terapijski rad, priprema za svjedočenje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168" y="2032873"/>
            <a:ext cx="4706064" cy="4706064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1161" y="4510742"/>
            <a:ext cx="253127" cy="31646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9921954" y="5818823"/>
            <a:ext cx="2267307" cy="248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Obrazovne ustanove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9921954" y="6169104"/>
            <a:ext cx="4116229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Praćenje ponašanja, sigurno okruženje, prevencija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2168" y="2032873"/>
            <a:ext cx="4706064" cy="4706064"/>
          </a:xfrm>
          <a:prstGeom prst="rect">
            <a:avLst/>
          </a:prstGeom>
        </p:spPr>
      </p:pic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0630" y="5858292"/>
            <a:ext cx="253127" cy="316468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2643664" y="5382935"/>
            <a:ext cx="2064782" cy="248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Zdravstveni sustav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2"/>
          <p:cNvSpPr/>
          <p:nvPr/>
        </p:nvSpPr>
        <p:spPr>
          <a:xfrm>
            <a:off x="592217" y="5733217"/>
            <a:ext cx="4116229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Medicinski pregledi, forenzički dokazi, fizički oporavak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2168" y="2032873"/>
            <a:ext cx="4706064" cy="4706064"/>
          </a:xfrm>
          <a:prstGeom prst="rect">
            <a:avLst/>
          </a:prstGeom>
        </p:spPr>
      </p:pic>
      <p:pic>
        <p:nvPicPr>
          <p:cNvPr id="23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9345" y="4952226"/>
            <a:ext cx="253127" cy="316468"/>
          </a:xfrm>
          <a:prstGeom prst="rect">
            <a:avLst/>
          </a:prstGeom>
        </p:spPr>
      </p:pic>
      <p:sp>
        <p:nvSpPr>
          <p:cNvPr id="25" name="Text 14"/>
          <p:cNvSpPr/>
          <p:nvPr/>
        </p:nvSpPr>
        <p:spPr>
          <a:xfrm>
            <a:off x="592217" y="7288020"/>
            <a:ext cx="13445966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Ključni izazov u multidisciplinarnoj suradnji često je koordinacija različitih protokola postupanja i usklađivanje prioriteta različitih struka, što zahtijeva visoku razinu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komunikacijskih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vještina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0789" y="646390"/>
            <a:ext cx="11497151" cy="504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Uključivanje nevladinih i međunarodnih organizacija</a:t>
            </a:r>
            <a:endParaRPr lang="en-US" sz="3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0789" y="1494473"/>
            <a:ext cx="13428821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Osim državnih institucija, ključnu ulogu u zaštiti djece imaju specijalizirane nevladine organizacije i međunarodne agencije. One često donose dodatnu ekspertizu, resurse i globalne perspektive koje nadopunjuju nacionalne kapacitete, posebno u složenim slučajevima s međunarodnim elementima.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89" y="2236946"/>
            <a:ext cx="4304586" cy="266033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00789" y="5111829"/>
            <a:ext cx="2019538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UNICEF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00789" y="5467231"/>
            <a:ext cx="4304586" cy="1373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Kroz svoje programe za zaštitu djece, UNICEF pruža stručnu podršku, financira edukacije i razvija standarde postupanja. Njihova globalna mreža omogućuje razmjenu najboljih praksi i podržava razvoj nacionalnih kapaciteta za forenzičku zaštitu djece.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788" y="2236946"/>
            <a:ext cx="4304705" cy="266045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162788" y="5111948"/>
            <a:ext cx="2019538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Europol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162788" y="5467350"/>
            <a:ext cx="4304705" cy="1373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EC3 (European Cybercrime Centre) pri Europolu specijaliziran je za borbu protiv seksualnog iskorištavanja djece na internetu. Koordinira međunarodne istrage, identificira žrtve i pruža analitičku podršku nacionalnim policijama u složenim slučajevima.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4906" y="2236946"/>
            <a:ext cx="4304705" cy="266045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24906" y="5111948"/>
            <a:ext cx="4103846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Centar za nestalu i zlostavljanu djecu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9724906" y="5467350"/>
            <a:ext cx="4304705" cy="1373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Vodeća hrvatska nevladina organizacija koja upravlja nacionalnom prijavnom linijom za neprimjereni online sadržaj, provodi edukacije i pruža psihosocijalnu podršku žrtvama i obiteljima. Njihova tehnička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ekspertiza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napori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posljednjih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godina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sve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prisutniji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naročito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u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pogledu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edukacije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prevencije</a:t>
            </a: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 .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600729" y="7308532"/>
            <a:ext cx="13428821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Prekogranična suradnja postala je neophodna u doba digitalnog zlostavljanja gdje počinitelji često djeluju iz drugih država. INTERPOL-ova baza podataka o seksualnom iskorištavanju djece (ICSE) omogućuje identifikaciju žrtava i počinitelja na globalnoj razini kroz usporedbu digitalnih otisaka slika i videozapisa.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32347"/>
            <a:ext cx="981991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Europol – EC3 i digitalna analiza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37724" y="2815114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000000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🏢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EC3 – European Cybercrime Centre: Specijalizirani odjel Europola za koordinaciju slučajeva seksualnog iskorištavanja djece putem interneta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37724" y="3664863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000000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💻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ICSE baza podataka: Omogućuje prepoznavanje ilegalnog materijala i povezivanje žrtava i počinitelja kroz digitalnu analizu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451461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000000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🔍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Napredna analitika: Koristi AI i Big Data algoritme za otkrivanje obrazaca i povezivanje lažnih profila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37724" y="4981337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000000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🌍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Suradnja s RH: MUP i Centar "Ivan Vučetić" koriste Europolovu analitičku podršku pri većim međunarodnim istragama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37724" y="5831086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000000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🛠️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Forenzička podrška: Pruža pristup specijaliziranim alatima za dešifriranje i otključavanje uređaja državama s ograničenim resursima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11900"/>
            <a:ext cx="1271075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UNICEF – podrška u digitalnim istragama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37724" y="2214205"/>
            <a:ext cx="320313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Edukacija i forenzika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37724" y="2805470"/>
            <a:ext cx="39285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UNICEF financira razvoj NICHD protokola za forenzičko ispitivanje djece.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4169926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Razvija digitalne materijale za razgovor s djecom žrtvama.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37724" y="5151358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E-learning alati za policijske službenike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37724" y="6001107"/>
            <a:ext cx="39285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Simulacije stvarnih slučajeva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837724" y="6467832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Obrasci za dokumentiranje digitalnog nasilja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357813" y="2214205"/>
            <a:ext cx="309503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Materijalna podrška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357813" y="2805470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Održava kapacitete policije i CZSS-a kroz edukacije.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357813" y="3786902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 nekim zemljama financira pristup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forenzičkim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alatima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(RH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nije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među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8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njima</a:t>
            </a: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).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357813" y="5151358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Cellebrite za ekstrakciju podataka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357813" y="5618083"/>
            <a:ext cx="39285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EnCase za forenzičku analizu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357813" y="6084808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Specijalizirani alati za dešifriranje za slabije razvijene zemlje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877901" y="2214205"/>
            <a:ext cx="364450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Međunarodna suradnja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9877901" y="2805470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Djeluje kroz ICSE sustav za identifikaciju žrtava.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877901" y="3786902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Povezuje stručnjake iz različitih zemalja.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9877901" y="4768334"/>
            <a:ext cx="39285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Suradnja s INTERPOL-om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877901" y="5235059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Partnerstvo s Internet Watch Foundation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9877901" y="6084808"/>
            <a:ext cx="39285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Razmjena praksi i znanja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8180" y="1030724"/>
            <a:ext cx="10563463" cy="569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Preporuke za daljnje unaprjeđenje sustava</a:t>
            </a:r>
            <a:endParaRPr lang="en-US" sz="3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78180" y="1988225"/>
            <a:ext cx="13274040" cy="620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Unatoč značajnom napretku posljednjih godina, sustav zaštite djece u Hrvatskoj još uvijek ima prostor za unaprjeđenje. Temeljem iskustava iz prakse,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identificirao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sam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nekoliko ključnih područja gdje su potrebna dodatna ulaganja i institucionalne promjene.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" y="2826306"/>
            <a:ext cx="484346" cy="48434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78180" y="3504367"/>
            <a:ext cx="3100507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Stalna edukacija stručnjaka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78179" y="3925772"/>
            <a:ext cx="3100507" cy="2170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Potrebno je sustavno ulaganje u specijalizaciju i kontinuiranu edukaciju svih stručnjaka u lancu zaštite. Tehnologija i metode zlostavljanja brzo se mijenjaju, zahtijevajući redovito ažuriranje znanja i vještina.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318" y="2826306"/>
            <a:ext cx="484346" cy="48434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069318" y="3504367"/>
            <a:ext cx="2891195" cy="284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Digitalna infrastruktura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4069318" y="3905488"/>
            <a:ext cx="3100507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Unaprjeđenje tehnoloških kapaciteta za brzu forenzičku analizu i pohranu velikih količina digitalnih dokaza. Trenutni resursi često ne odgovaraju rastućem broju i kompleksnosti digitalnih istraga.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456" y="2826306"/>
            <a:ext cx="484346" cy="48434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60456" y="3504367"/>
            <a:ext cx="3100507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Jačanje međusektorske suradnje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460456" y="4190405"/>
            <a:ext cx="3100507" cy="2170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Formaliziranje protokola suradnje između svih institucija, s jasnim odgovornostima i vremenskim okvirima. Trenutan sustav često ovisi o individualnim odnosima umjesto o institucionalnim mehanizmima.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1594" y="2826306"/>
            <a:ext cx="484346" cy="48434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851594" y="3504367"/>
            <a:ext cx="3100626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Proaktivno online djelovanje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0851594" y="4006104"/>
            <a:ext cx="3100626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Povećanje kapaciteta za proaktivno otkrivanje online zlostavljanja kroz napredne tehnologije i specijalizirane jedinice. Trenutno se većina slučajeva otkriva tek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nakon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prijave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a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bilježimo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izuzetno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visoku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sivu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brojku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neprijavljenih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slučajeva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678180" y="6578679"/>
            <a:ext cx="13274040" cy="620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Posebno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naglašavam</a:t>
            </a:r>
            <a:r>
              <a:rPr lang="en-US" sz="15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potrebu za većim brojem specijaliziranih stručnjaka u svim dijelovima sustava, od policijskih istražitelja do dječjih psihologa i socijalnih radnika. Bez dovoljno educiranih profesionalaca, i najbolji protokoli i tehnologija neće dati željene rezultate u zaštiti djece.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044" y="739497"/>
            <a:ext cx="8831223" cy="614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Zaključak i poziv na odgovornost</a:t>
            </a:r>
            <a:endParaRPr lang="en-US" sz="3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31044" y="1771650"/>
            <a:ext cx="13168313" cy="1002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Forenzička zaštita djece predstavlja jedan od najvažnijih i najizazovnijih aspekata rada pravosudnog sustava.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Možemo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vidjeti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kako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kvalitetna forenzika često predstavlja ključnu razliku između uspješnog procesuiranja počinitelja i propuštene prilike za zaštitu djeteta.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31044" y="3244453"/>
            <a:ext cx="469940" cy="469940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55" y="3295055"/>
            <a:ext cx="294799" cy="36861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09819" y="3244453"/>
            <a:ext cx="3571399" cy="614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Forenzika kao ključ pravde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409819" y="3759399"/>
            <a:ext cx="3571399" cy="1337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Pravilno prikupljeni i analizirani dokazi osiguravaju da počinitelji odgovaraju za svoje postupke, a žrtve dobiju zasluženu pravdu i podršku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190053" y="3244453"/>
            <a:ext cx="469940" cy="469940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564" y="3295055"/>
            <a:ext cx="294799" cy="36861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868829" y="3244453"/>
            <a:ext cx="3382447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Odgovornost svih dionika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868829" y="3676888"/>
            <a:ext cx="3571399" cy="1671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Zaštita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djece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zahtijeva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aktivno sudjelovanje roditelja, obrazovnih institucija,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zdravstvenog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sustava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represivnih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sustava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i cijelog društva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9649063" y="3244453"/>
            <a:ext cx="469940" cy="469940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6574" y="3295055"/>
            <a:ext cx="294799" cy="36861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327838" y="3244453"/>
            <a:ext cx="3437573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Prevencija kroz edukaciju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10327838" y="3676888"/>
            <a:ext cx="3571399" cy="1337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Podizanje svijesti o digitalnim rizicima i učenje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djece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i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roditelja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o sigurnom ponašanju online je prva linija obrane protiv zlostavljanja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31044" y="5583436"/>
            <a:ext cx="13168313" cy="1002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Odgovornost za zaštitu djece leži na svima nama. Kao stručnjaci, imamo profesionalnu dužnost kontinuirano unaprjeđivati svoje vještine i znanja. Kao građani, imamo moralnu obvezu prijaviti svaku sumnju na zlostavljanje. Kao društvo, imamo kolektivnu odgovornost stvoriti okruženje u kojem se dječji glas čuje i poštuje.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731044" y="6821329"/>
            <a:ext cx="13168313" cy="668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Svaki uspješno riješen slučaj, svako dijete koje dobije potrebnu zaštitu i podršku, potvrđuje važnost našeg zajedničkog djelovanja. Pozivamo sve dionike da nam se pridruže u ovoj najvažnijoj misiji - stvaranju sigurnog okruženja za odrastanje svakog djeteta.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0907" y="600551"/>
            <a:ext cx="7962186" cy="993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Uloga policijskog inspektora u zaštiti djece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90907" y="1847017"/>
            <a:ext cx="7962186" cy="810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Uloga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policijskog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inspektora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u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zaštiti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djece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je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višedimenzionalna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osobito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kad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je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riječ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o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slučajevima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nasilja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zlostavljanja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kibernetičkog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kriminaliteta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 U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koordinaciji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drugim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institucijama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uvijek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imajući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u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fokusu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najbolji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interes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djeteta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radi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se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kriminalističko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istraživanje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- </a:t>
            </a:r>
            <a:r>
              <a:rPr lang="en-US" sz="1300" b="1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prikupljanje</a:t>
            </a:r>
            <a:r>
              <a:rPr lang="en-US" sz="1300" b="1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dokaza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zaštita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žrtve.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07" y="2847023"/>
            <a:ext cx="844153" cy="10129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88306" y="3015853"/>
            <a:ext cx="2050971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Zaprimanje prijave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688306" y="3365302"/>
            <a:ext cx="686478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Od građana, škole, socijalnih službi ili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automatizirane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detekcije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(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osobno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e-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mailom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pismeno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)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07" y="3860006"/>
            <a:ext cx="844153" cy="101298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688306" y="4028837"/>
            <a:ext cx="1986320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Inicijalna istraga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688306" y="4378285"/>
            <a:ext cx="686478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Procjena hitnosti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težinu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prijave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prikupljanje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dokaza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utvrđivanje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identiteta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uključivanje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DO I CZSS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907" y="4872990"/>
            <a:ext cx="844153" cy="101298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688306" y="5041821"/>
            <a:ext cx="2652951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Multidisciplinarni pristup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1688306" y="5391269"/>
            <a:ext cx="686478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Koordinirano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djelovanje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više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institucija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(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osim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spomenutih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zdravstvo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škole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sudovi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)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07" y="5885974"/>
            <a:ext cx="844153" cy="1012984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688306" y="6054804"/>
            <a:ext cx="1986320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Zaštitne mjere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1688306" y="6404253"/>
            <a:ext cx="686478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Trenutne akcije za osiguranje sigurnosti djeteta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590907" y="7088862"/>
            <a:ext cx="7962186" cy="540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Ključni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dio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rada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je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analiza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uloge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policijskog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inspektora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u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prikupljanju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obradi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digitalnih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dokaza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provođenju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forenzičke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istrage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nad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maloljetnim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žrtvama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uz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istovremenu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zaštitu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njihovih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prava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dobrobiti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kroz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suradnju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s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drugim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stručnjacima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sustava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zaštite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djece</a:t>
            </a:r>
            <a:r>
              <a:rPr lang="en-US" sz="13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>
            <a:extLst>
              <a:ext uri="{FF2B5EF4-FFF2-40B4-BE49-F238E27FC236}">
                <a16:creationId xmlns:a16="http://schemas.microsoft.com/office/drawing/2014/main" id="{0006082B-3B05-55B2-5F48-1010BC35A8B2}"/>
              </a:ext>
            </a:extLst>
          </p:cNvPr>
          <p:cNvSpPr/>
          <p:nvPr/>
        </p:nvSpPr>
        <p:spPr>
          <a:xfrm>
            <a:off x="2852970" y="6939558"/>
            <a:ext cx="8924459" cy="526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Te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mjere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se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donose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brzo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,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kako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bi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dijete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bilo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fizički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i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emocionalno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zaštićeno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dok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postupak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traje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.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Mjere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opreza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se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donose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za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vrijeme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trajanja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kaznenog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postupka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dok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se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sigurnosne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mjere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donose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po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okonačnju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i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provode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po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pravomoćnosti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postupka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ea typeface="Arimo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0BAF31-A9E9-95B3-F888-FCE8B8012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893" y="763309"/>
            <a:ext cx="10850136" cy="548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75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1880" y="650200"/>
            <a:ext cx="9258300" cy="631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Najčešći oblici </a:t>
            </a:r>
            <a:r>
              <a:rPr lang="en-US" sz="395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ugrožavanja</a:t>
            </a:r>
            <a:r>
              <a:rPr lang="en-US" sz="39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395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djece</a:t>
            </a:r>
            <a:r>
              <a:rPr lang="en-US" sz="39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u </a:t>
            </a:r>
            <a:r>
              <a:rPr lang="en-US" sz="395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digitalnom</a:t>
            </a:r>
            <a:r>
              <a:rPr lang="en-US" sz="39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 </a:t>
            </a:r>
            <a:r>
              <a:rPr lang="en-US" sz="3950" b="1" dirty="0" err="1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prostoru</a:t>
            </a:r>
            <a:endParaRPr lang="en-US" sz="3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1880" y="1711762"/>
            <a:ext cx="13126641" cy="1031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Postoje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različiteđi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oblici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ugrožavanja djece, pri čemu digitalno okruženje stvara nove oblike zlostavljanja koji se brzo razvijaju. Najčešći su cyberbullying (digitalno vršnjačko nasilje), grooming (mamljenje djece u svrhu seksualnog iskorištavanja) te različiti oblici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seksualnog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iskorištavanja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kao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što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iskorištavanje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djece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za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kreiranje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pornografskog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sadržaja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upoznavanje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djece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sa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pornografijom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dr.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168247" y="3040975"/>
            <a:ext cx="2527578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Cyberbullying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51880" y="3485674"/>
            <a:ext cx="3943945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Sustavno uznemiravanje putem društvenih mreža, poruka i aplikacija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1880" y="4302204"/>
            <a:ext cx="3943945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Najčešće među vršnjacima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1880" y="4721185"/>
            <a:ext cx="3943945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Teško dokazivo zbog brisanja dokaza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008" y="2985016"/>
            <a:ext cx="4594265" cy="4594265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240" y="3944124"/>
            <a:ext cx="321469" cy="40183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934456" y="3040975"/>
            <a:ext cx="2527578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Grooming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9934456" y="3485674"/>
            <a:ext cx="3944064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Manipulativno stvaranje "prijateljstva" s ciljem seksualnog iskorištavanja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9934456" y="4302204"/>
            <a:ext cx="394406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Dugotrajna izgradnja povjerenja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9934456" y="4721185"/>
            <a:ext cx="394406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Često uključuje lažne profile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008" y="2985016"/>
            <a:ext cx="4594265" cy="4594265"/>
          </a:xfrm>
          <a:prstGeom prst="rect">
            <a:avLst/>
          </a:prstGeom>
        </p:spPr>
      </p:pic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1334" y="3944124"/>
            <a:ext cx="321469" cy="401836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934456" y="5499140"/>
            <a:ext cx="2527578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Seksting i iznuda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9934456" y="5943838"/>
            <a:ext cx="3944064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Iznuđivanje i dijeljenje intimnih fotografija maloljetnika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9934456" y="6760369"/>
            <a:ext cx="394406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Brzo širenje sadržaja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9934456" y="7179350"/>
            <a:ext cx="394406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Teške psihološke posljedice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8008" y="2985016"/>
            <a:ext cx="4594265" cy="4594265"/>
          </a:xfrm>
          <a:prstGeom prst="rect">
            <a:avLst/>
          </a:prstGeom>
        </p:spPr>
      </p:pic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1334" y="6218218"/>
            <a:ext cx="321469" cy="401836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1767007" y="5499140"/>
            <a:ext cx="2928818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Identitetska prijevara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15"/>
          <p:cNvSpPr/>
          <p:nvPr/>
        </p:nvSpPr>
        <p:spPr>
          <a:xfrm>
            <a:off x="751880" y="5943838"/>
            <a:ext cx="3943945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Korištenje dječjih podataka za lažno predstavljanje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16"/>
          <p:cNvSpPr/>
          <p:nvPr/>
        </p:nvSpPr>
        <p:spPr>
          <a:xfrm>
            <a:off x="751880" y="6760369"/>
            <a:ext cx="3943945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Stvaranje lažnih profila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17"/>
          <p:cNvSpPr/>
          <p:nvPr/>
        </p:nvSpPr>
        <p:spPr>
          <a:xfrm>
            <a:off x="751880" y="7179350"/>
            <a:ext cx="3943945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Pristupi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osjetljivim</a:t>
            </a:r>
            <a:r>
              <a:rPr lang="en-US" sz="16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podacima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8008" y="2985016"/>
            <a:ext cx="4594265" cy="4594265"/>
          </a:xfrm>
          <a:prstGeom prst="rect">
            <a:avLst/>
          </a:prstGeom>
        </p:spPr>
      </p:pic>
      <p:pic>
        <p:nvPicPr>
          <p:cNvPr id="27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7240" y="6218218"/>
            <a:ext cx="321469" cy="4018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3990" y="680918"/>
            <a:ext cx="7708821" cy="12061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Cyberbullying (digitalno vršnjačko nasilje)</a:t>
            </a:r>
            <a:endParaRPr lang="en-US" sz="3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03990" y="2194560"/>
            <a:ext cx="7708821" cy="9840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Cyberbullying predstavlja sustavno uznemiravanje djeteta putem društvenih mreža, poruka i aplikacija. Najčešći primjeri takvog ponašanja uključuju izrugivanje, javno sramoćenje, širenje laži i manipulaciju slikama.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03990" y="3639860"/>
            <a:ext cx="461248" cy="461248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893" y="3689568"/>
            <a:ext cx="289441" cy="36183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870263" y="3639860"/>
            <a:ext cx="2463641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Primjer iz Hrvatske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870263" y="4064318"/>
            <a:ext cx="7042547" cy="1312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 Slavoniji je učenica osnovne škole bila izložena konstantnom vrijeđanju putem razredne WhatsApp grupe, uz manipulaciju njezine fotografije i dijeljenje po Instagramu. Podnesena je kaznena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prijava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protiv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više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osoba</a:t>
            </a: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6203990" y="5812036"/>
            <a:ext cx="461248" cy="461248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893" y="5861745"/>
            <a:ext cx="289441" cy="36183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870263" y="5812036"/>
            <a:ext cx="3795474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Tragičan slučaj Megan Meier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6870263" y="6236494"/>
            <a:ext cx="7042547" cy="1312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 SAD-u je slučaj 13-godišnje Megan Meier tragično završio samoubojstvom nakon što je bila žrtva lažnog profila koji je koristila odrasla susjeda kako bi ju emocionalno destabilizirala. Ovaj slučaj doveo je do promjena u zakonodavstvu nekoliko saveznih država.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7781" y="689610"/>
            <a:ext cx="7839432" cy="480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Grooming (digitalno zavođenje djece)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057781" y="1414582"/>
            <a:ext cx="8001238" cy="522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Grooming je proces manipulacije i izgradnje "prijateljstva" s djetetom s ciljem seksualnog iskorištavanja. Karakterizira ga dugotrajno dopisivanje, izgradnja povjerenja i korištenje lažnih identiteta.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41375" y="2120384"/>
            <a:ext cx="22860" cy="4191595"/>
          </a:xfrm>
          <a:prstGeom prst="roundRect">
            <a:avLst>
              <a:gd name="adj" fmla="val 107134"/>
            </a:avLst>
          </a:prstGeom>
          <a:solidFill>
            <a:srgbClr val="44426B"/>
          </a:solidFill>
          <a:ln/>
        </p:spPr>
      </p:sp>
      <p:sp>
        <p:nvSpPr>
          <p:cNvPr id="6" name="Shape 3"/>
          <p:cNvSpPr/>
          <p:nvPr/>
        </p:nvSpPr>
        <p:spPr>
          <a:xfrm>
            <a:off x="6402169" y="2476143"/>
            <a:ext cx="489704" cy="22860"/>
          </a:xfrm>
          <a:prstGeom prst="roundRect">
            <a:avLst>
              <a:gd name="adj" fmla="val 107134"/>
            </a:avLst>
          </a:prstGeom>
          <a:solidFill>
            <a:srgbClr val="44426B"/>
          </a:solidFill>
          <a:ln/>
        </p:spPr>
      </p:sp>
      <p:sp>
        <p:nvSpPr>
          <p:cNvPr id="7" name="Shape 4"/>
          <p:cNvSpPr/>
          <p:nvPr/>
        </p:nvSpPr>
        <p:spPr>
          <a:xfrm>
            <a:off x="6057721" y="2303978"/>
            <a:ext cx="367308" cy="367308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123" y="2343567"/>
            <a:ext cx="230386" cy="28801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057787" y="2283619"/>
            <a:ext cx="1920835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Početni kontakt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057787" y="2621518"/>
            <a:ext cx="7001232" cy="261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Počinitelj uspostavlja kontakt predstavljajući se kao vršnjak ili osoba od povjerenja.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6402169" y="3564850"/>
            <a:ext cx="489704" cy="22860"/>
          </a:xfrm>
          <a:prstGeom prst="roundRect">
            <a:avLst>
              <a:gd name="adj" fmla="val 107134"/>
            </a:avLst>
          </a:prstGeom>
          <a:solidFill>
            <a:srgbClr val="44426B"/>
          </a:solidFill>
          <a:ln/>
        </p:spPr>
      </p:sp>
      <p:sp>
        <p:nvSpPr>
          <p:cNvPr id="12" name="Shape 8"/>
          <p:cNvSpPr/>
          <p:nvPr/>
        </p:nvSpPr>
        <p:spPr>
          <a:xfrm>
            <a:off x="6057721" y="3392686"/>
            <a:ext cx="367308" cy="367308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123" y="3432274"/>
            <a:ext cx="230386" cy="28801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057787" y="3372326"/>
            <a:ext cx="2139672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Izgradnja povjerenja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057787" y="3710226"/>
            <a:ext cx="7001232" cy="261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Kroz mjesece komunikacije gradi se lažni odnos povjerenja s djetetom.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6402169" y="4653558"/>
            <a:ext cx="489704" cy="22860"/>
          </a:xfrm>
          <a:prstGeom prst="roundRect">
            <a:avLst>
              <a:gd name="adj" fmla="val 107134"/>
            </a:avLst>
          </a:prstGeom>
          <a:solidFill>
            <a:srgbClr val="44426B"/>
          </a:solidFill>
          <a:ln/>
        </p:spPr>
      </p:sp>
      <p:sp>
        <p:nvSpPr>
          <p:cNvPr id="17" name="Shape 12"/>
          <p:cNvSpPr/>
          <p:nvPr/>
        </p:nvSpPr>
        <p:spPr>
          <a:xfrm>
            <a:off x="6057721" y="4481393"/>
            <a:ext cx="367308" cy="367308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6123" y="4520982"/>
            <a:ext cx="230386" cy="288012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7057787" y="4461034"/>
            <a:ext cx="1920835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Manipulacija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7057787" y="4798933"/>
            <a:ext cx="7001232" cy="261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Počinje traženje osobnih informacija i slanje neprimjerenog sadržaja.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5"/>
          <p:cNvSpPr/>
          <p:nvPr/>
        </p:nvSpPr>
        <p:spPr>
          <a:xfrm>
            <a:off x="6402169" y="5742265"/>
            <a:ext cx="489704" cy="22860"/>
          </a:xfrm>
          <a:prstGeom prst="roundRect">
            <a:avLst>
              <a:gd name="adj" fmla="val 107134"/>
            </a:avLst>
          </a:prstGeom>
          <a:solidFill>
            <a:srgbClr val="44426B"/>
          </a:solidFill>
          <a:ln/>
        </p:spPr>
      </p:sp>
      <p:sp>
        <p:nvSpPr>
          <p:cNvPr id="22" name="Shape 16"/>
          <p:cNvSpPr/>
          <p:nvPr/>
        </p:nvSpPr>
        <p:spPr>
          <a:xfrm>
            <a:off x="6057721" y="5570101"/>
            <a:ext cx="367308" cy="367308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6123" y="5609689"/>
            <a:ext cx="230386" cy="288012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7057787" y="5549741"/>
            <a:ext cx="1920835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Pokušaj susreta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18"/>
          <p:cNvSpPr/>
          <p:nvPr/>
        </p:nvSpPr>
        <p:spPr>
          <a:xfrm>
            <a:off x="7057787" y="5887641"/>
            <a:ext cx="7001232" cy="261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Krajnji cilj je često organiziranje fizičkog susreta s djetetom.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19"/>
          <p:cNvSpPr/>
          <p:nvPr/>
        </p:nvSpPr>
        <p:spPr>
          <a:xfrm>
            <a:off x="6057781" y="6495574"/>
            <a:ext cx="8001238" cy="1044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Primjer</a:t>
            </a: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2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kada</a:t>
            </a: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37-godišnji muškarac putem </a:t>
            </a:r>
            <a:r>
              <a:rPr lang="en-US" sz="12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Instagrama</a:t>
            </a: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2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kontaktira</a:t>
            </a: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15-godišnju djevojčicu, predstavljajući se kao vršnjak. Nakon uspostavljanja povjerenja, </a:t>
            </a:r>
            <a:r>
              <a:rPr lang="en-US" sz="12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šalje</a:t>
            </a: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neprimjerene poruke </a:t>
            </a:r>
            <a:r>
              <a:rPr lang="en-US" sz="12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25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pokušava</a:t>
            </a:r>
            <a:r>
              <a:rPr lang="en-US" sz="125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dogovoriti susret. U Velikoj Britaniji, grooming bande koriste društvene mreže poput Snapchata i TikToka kako bi stupile u kontakt s djecom.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5453" y="776168"/>
            <a:ext cx="7711440" cy="643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FFFF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Sexting i iznuda (sextortion)</a:t>
            </a:r>
            <a:endParaRPr lang="en-US" sz="4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65453" y="1856780"/>
            <a:ext cx="13099494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Sexting i iznuda odnose se na dijeljenje intimnih fotografija maloljetnika, često pod ucjenom. Obilježja uključuju brzo širenje sadržaja, anonimni pritisak i psihološki šok kod žrtava.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65453" y="3786783"/>
            <a:ext cx="3028831" cy="218718"/>
          </a:xfrm>
          <a:prstGeom prst="roundRect">
            <a:avLst>
              <a:gd name="adj" fmla="val 15000"/>
            </a:avLst>
          </a:prstGeom>
          <a:solidFill>
            <a:srgbClr val="2B2952"/>
          </a:solidFill>
          <a:ln/>
        </p:spPr>
      </p:sp>
      <p:sp>
        <p:nvSpPr>
          <p:cNvPr id="5" name="Text 3"/>
          <p:cNvSpPr/>
          <p:nvPr/>
        </p:nvSpPr>
        <p:spPr>
          <a:xfrm>
            <a:off x="765453" y="4333518"/>
            <a:ext cx="3028831" cy="643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Početni kontakt i manipulacija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65453" y="5107900"/>
            <a:ext cx="3028831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Počinitelj uspostavlja kontakt i gradi povjerenje, često kroz laskanje i manipulaciju.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122301" y="3458766"/>
            <a:ext cx="3028831" cy="218718"/>
          </a:xfrm>
          <a:prstGeom prst="roundRect">
            <a:avLst>
              <a:gd name="adj" fmla="val 15000"/>
            </a:avLst>
          </a:prstGeom>
          <a:solidFill>
            <a:srgbClr val="2B2952"/>
          </a:solidFill>
          <a:ln/>
        </p:spPr>
      </p:sp>
      <p:sp>
        <p:nvSpPr>
          <p:cNvPr id="8" name="Text 6"/>
          <p:cNvSpPr/>
          <p:nvPr/>
        </p:nvSpPr>
        <p:spPr>
          <a:xfrm>
            <a:off x="4122301" y="4005501"/>
            <a:ext cx="3028831" cy="643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Dijeljenje intimnog sadržaja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4122301" y="4779883"/>
            <a:ext cx="3028831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Žrtva je nagovorena ili prisiljena na dijeljenje intimnih fotografija ili videozapisa.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479149" y="3130629"/>
            <a:ext cx="3028831" cy="218718"/>
          </a:xfrm>
          <a:prstGeom prst="roundRect">
            <a:avLst>
              <a:gd name="adj" fmla="val 15000"/>
            </a:avLst>
          </a:prstGeom>
          <a:solidFill>
            <a:srgbClr val="2B2952"/>
          </a:solidFill>
          <a:ln/>
        </p:spPr>
      </p:sp>
      <p:sp>
        <p:nvSpPr>
          <p:cNvPr id="11" name="Text 9"/>
          <p:cNvSpPr/>
          <p:nvPr/>
        </p:nvSpPr>
        <p:spPr>
          <a:xfrm>
            <a:off x="7479149" y="3677364"/>
            <a:ext cx="3028831" cy="643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Ucjena i širenje sadržaja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479149" y="4451747"/>
            <a:ext cx="3028831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Počinje ucjena za novac ili dodatni sadržaj, uz prijetnje širenjem materijala.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10835997" y="2802612"/>
            <a:ext cx="3028950" cy="218718"/>
          </a:xfrm>
          <a:prstGeom prst="roundRect">
            <a:avLst>
              <a:gd name="adj" fmla="val 15000"/>
            </a:avLst>
          </a:prstGeom>
          <a:solidFill>
            <a:srgbClr val="2B2952"/>
          </a:solidFill>
          <a:ln/>
        </p:spPr>
      </p:sp>
      <p:sp>
        <p:nvSpPr>
          <p:cNvPr id="14" name="Text 12"/>
          <p:cNvSpPr/>
          <p:nvPr/>
        </p:nvSpPr>
        <p:spPr>
          <a:xfrm>
            <a:off x="10835997" y="3349347"/>
            <a:ext cx="3005376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Arial" panose="020B0604020202020204" pitchFamily="34" charset="0"/>
                <a:ea typeface="Syne Bold" pitchFamily="34" charset="-122"/>
                <a:cs typeface="Arial" panose="020B0604020202020204" pitchFamily="34" charset="0"/>
              </a:rPr>
              <a:t>Psihološke posljedice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0835997" y="3802142"/>
            <a:ext cx="3028950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Žrtve često pate od depresije, samopovlačenja ili pokušaja suicida.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65453" y="6403658"/>
            <a:ext cx="13099494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2011.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godine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tragičan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događaj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u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kojem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je 17-godišnja Rehtaeh Parsons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iz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Kanade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postala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žrtva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seksualnog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napada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od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strane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više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osoba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–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vršnjaka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Počinitelji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čin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snimili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distribuirali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putem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društevenih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mreža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aplikacija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za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dopisivanje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Unatoč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prijavama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utvrđenom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identitetu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počinitelja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inicijalno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nije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pokrenut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kazneni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postupak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zbog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nedostatka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dokaza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što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je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rezultiralo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suicidom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žrtve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2013.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godine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zbog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psihološke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traume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uslijed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internetskog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linča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ismijavanja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 </a:t>
            </a:r>
            <a:r>
              <a:rPr lang="en-US" sz="1700" b="1" u="sng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Nakon</a:t>
            </a:r>
            <a:r>
              <a:rPr lang="en-US" sz="1700" b="1" u="sng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toga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je u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Kanadi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došlo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do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značajnih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zakonodavnih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promjena</a:t>
            </a:r>
            <a:r>
              <a:rPr lang="en-US" sz="1700" dirty="0">
                <a:solidFill>
                  <a:srgbClr val="D9E1FF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   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5170</Words>
  <Application>Microsoft Office PowerPoint</Application>
  <PresentationFormat>Custom</PresentationFormat>
  <Paragraphs>499</Paragraphs>
  <Slides>39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Arimo</vt:lpstr>
      <vt:lpstr>Arial</vt:lpstr>
      <vt:lpstr>Syne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Denis Kiberneticar</cp:lastModifiedBy>
  <cp:revision>8</cp:revision>
  <dcterms:created xsi:type="dcterms:W3CDTF">2025-04-25T09:10:04Z</dcterms:created>
  <dcterms:modified xsi:type="dcterms:W3CDTF">2025-10-07T19:44:34Z</dcterms:modified>
</cp:coreProperties>
</file>