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69" r:id="rId5"/>
    <p:sldId id="259" r:id="rId6"/>
    <p:sldId id="263" r:id="rId7"/>
    <p:sldId id="264" r:id="rId8"/>
    <p:sldId id="265" r:id="rId9"/>
    <p:sldId id="266" r:id="rId10"/>
    <p:sldId id="262" r:id="rId11"/>
    <p:sldId id="270" r:id="rId12"/>
    <p:sldId id="260" r:id="rId13"/>
    <p:sldId id="271" r:id="rId14"/>
    <p:sldId id="272" r:id="rId15"/>
    <p:sldId id="273" r:id="rId16"/>
    <p:sldId id="26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60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6D817-EF49-45EA-B160-02B181655D25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7AA66B7B-9406-4B9B-B47B-F66C067D146F}">
      <dgm:prSet phldrT="[Tekst]" custT="1"/>
      <dgm:spPr/>
      <dgm:t>
        <a:bodyPr/>
        <a:lstStyle/>
        <a:p>
          <a:r>
            <a:rPr lang="hr-HR" sz="2000" b="1" dirty="0">
              <a:solidFill>
                <a:schemeClr val="bg1"/>
              </a:solidFill>
            </a:rPr>
            <a:t>socijalna skrb</a:t>
          </a:r>
          <a:endParaRPr lang="en-GB" sz="2000" b="1" dirty="0">
            <a:solidFill>
              <a:schemeClr val="bg1"/>
            </a:solidFill>
          </a:endParaRPr>
        </a:p>
      </dgm:t>
    </dgm:pt>
    <dgm:pt modelId="{B582A1A5-1D77-46B1-9317-8B33E89AD6EE}" type="parTrans" cxnId="{0C82EB06-D414-4DD3-8AF7-7118D29B5E1B}">
      <dgm:prSet/>
      <dgm:spPr/>
      <dgm:t>
        <a:bodyPr/>
        <a:lstStyle/>
        <a:p>
          <a:endParaRPr lang="en-GB"/>
        </a:p>
      </dgm:t>
    </dgm:pt>
    <dgm:pt modelId="{8520641C-5072-4158-A335-94CBDE26C80F}" type="sibTrans" cxnId="{0C82EB06-D414-4DD3-8AF7-7118D29B5E1B}">
      <dgm:prSet/>
      <dgm:spPr/>
      <dgm:t>
        <a:bodyPr/>
        <a:lstStyle/>
        <a:p>
          <a:endParaRPr lang="en-GB"/>
        </a:p>
      </dgm:t>
    </dgm:pt>
    <dgm:pt modelId="{0848FB6A-7390-427D-BB6A-5D53B8764E52}">
      <dgm:prSet phldrT="[Tekst]" custT="1"/>
      <dgm:spPr/>
      <dgm:t>
        <a:bodyPr/>
        <a:lstStyle/>
        <a:p>
          <a:r>
            <a:rPr lang="hr-HR" sz="2000" b="1" dirty="0">
              <a:solidFill>
                <a:schemeClr val="bg1"/>
              </a:solidFill>
            </a:rPr>
            <a:t>odgoj i obrazovanje</a:t>
          </a:r>
          <a:endParaRPr lang="en-GB" sz="2000" b="1" dirty="0">
            <a:solidFill>
              <a:schemeClr val="bg1"/>
            </a:solidFill>
          </a:endParaRPr>
        </a:p>
      </dgm:t>
    </dgm:pt>
    <dgm:pt modelId="{9C1B1222-EAEC-42F3-BF22-0110374667CD}" type="parTrans" cxnId="{34FF2660-E729-4923-9E28-535E1642C599}">
      <dgm:prSet/>
      <dgm:spPr/>
      <dgm:t>
        <a:bodyPr/>
        <a:lstStyle/>
        <a:p>
          <a:endParaRPr lang="en-GB"/>
        </a:p>
      </dgm:t>
    </dgm:pt>
    <dgm:pt modelId="{F85707B9-E3AE-4EFF-9627-2D3A47D32219}" type="sibTrans" cxnId="{34FF2660-E729-4923-9E28-535E1642C599}">
      <dgm:prSet/>
      <dgm:spPr/>
      <dgm:t>
        <a:bodyPr/>
        <a:lstStyle/>
        <a:p>
          <a:endParaRPr lang="en-GB"/>
        </a:p>
      </dgm:t>
    </dgm:pt>
    <dgm:pt modelId="{2755AD5F-AD2C-4B7D-905E-C71D550F3B72}">
      <dgm:prSet phldrT="[Tekst]" custT="1"/>
      <dgm:spPr/>
      <dgm:t>
        <a:bodyPr/>
        <a:lstStyle/>
        <a:p>
          <a:r>
            <a:rPr lang="hr-HR" sz="2000" b="1" dirty="0">
              <a:solidFill>
                <a:schemeClr val="bg1"/>
              </a:solidFill>
            </a:rPr>
            <a:t>unutarnji poslovi</a:t>
          </a:r>
          <a:endParaRPr lang="en-GB" sz="2000" b="1" dirty="0">
            <a:solidFill>
              <a:schemeClr val="bg1"/>
            </a:solidFill>
          </a:endParaRPr>
        </a:p>
      </dgm:t>
    </dgm:pt>
    <dgm:pt modelId="{A5C0248E-59B2-42AA-B2CD-99BBB09527CA}" type="parTrans" cxnId="{7AD2AB0A-5CF9-4137-A5A1-FA34595E11F6}">
      <dgm:prSet/>
      <dgm:spPr/>
      <dgm:t>
        <a:bodyPr/>
        <a:lstStyle/>
        <a:p>
          <a:endParaRPr lang="en-GB"/>
        </a:p>
      </dgm:t>
    </dgm:pt>
    <dgm:pt modelId="{934D6AF4-0B95-48F6-BE3C-27763F625830}" type="sibTrans" cxnId="{7AD2AB0A-5CF9-4137-A5A1-FA34595E11F6}">
      <dgm:prSet/>
      <dgm:spPr/>
      <dgm:t>
        <a:bodyPr/>
        <a:lstStyle/>
        <a:p>
          <a:endParaRPr lang="en-GB"/>
        </a:p>
      </dgm:t>
    </dgm:pt>
    <dgm:pt modelId="{40D11DFA-3159-48CC-984D-DDF4AFD5D8BC}">
      <dgm:prSet phldrT="[Tekst]" custT="1"/>
      <dgm:spPr/>
      <dgm:t>
        <a:bodyPr/>
        <a:lstStyle/>
        <a:p>
          <a:r>
            <a:rPr lang="hr-HR" sz="2000" b="1" dirty="0">
              <a:solidFill>
                <a:schemeClr val="bg1"/>
              </a:solidFill>
            </a:rPr>
            <a:t>pravosuđe</a:t>
          </a:r>
          <a:endParaRPr lang="en-GB" sz="2000" b="1" dirty="0">
            <a:solidFill>
              <a:schemeClr val="bg1"/>
            </a:solidFill>
          </a:endParaRPr>
        </a:p>
      </dgm:t>
    </dgm:pt>
    <dgm:pt modelId="{39A2E64F-E0F4-4EBE-8B1D-609D556B3173}" type="parTrans" cxnId="{EBBCD3B9-2B42-4FC9-88CE-FF889D31DE80}">
      <dgm:prSet/>
      <dgm:spPr/>
      <dgm:t>
        <a:bodyPr/>
        <a:lstStyle/>
        <a:p>
          <a:endParaRPr lang="en-GB"/>
        </a:p>
      </dgm:t>
    </dgm:pt>
    <dgm:pt modelId="{7E2D23EB-1132-4721-B0E9-1A374F1D847F}" type="sibTrans" cxnId="{EBBCD3B9-2B42-4FC9-88CE-FF889D31DE80}">
      <dgm:prSet/>
      <dgm:spPr/>
      <dgm:t>
        <a:bodyPr/>
        <a:lstStyle/>
        <a:p>
          <a:endParaRPr lang="en-GB"/>
        </a:p>
      </dgm:t>
    </dgm:pt>
    <dgm:pt modelId="{CD0EAE27-98C9-4183-8A61-7742601EEFD6}">
      <dgm:prSet phldrT="[Tekst]" custT="1"/>
      <dgm:spPr/>
      <dgm:t>
        <a:bodyPr/>
        <a:lstStyle/>
        <a:p>
          <a:r>
            <a:rPr lang="hr-HR" sz="2000" b="1" dirty="0">
              <a:solidFill>
                <a:schemeClr val="bg1"/>
              </a:solidFill>
            </a:rPr>
            <a:t>zdravstvo</a:t>
          </a:r>
          <a:endParaRPr lang="en-GB" sz="2000" b="1" dirty="0">
            <a:solidFill>
              <a:schemeClr val="bg1"/>
            </a:solidFill>
          </a:endParaRPr>
        </a:p>
      </dgm:t>
    </dgm:pt>
    <dgm:pt modelId="{F9BEFDFE-8F3A-4E65-9E63-AD9C1BD35F0B}" type="parTrans" cxnId="{6B26E639-5168-48E0-B046-F8B34ED8D2CB}">
      <dgm:prSet/>
      <dgm:spPr/>
      <dgm:t>
        <a:bodyPr/>
        <a:lstStyle/>
        <a:p>
          <a:endParaRPr lang="en-GB"/>
        </a:p>
      </dgm:t>
    </dgm:pt>
    <dgm:pt modelId="{904F50AD-DD87-4202-9EA4-31938CEDE771}" type="sibTrans" cxnId="{6B26E639-5168-48E0-B046-F8B34ED8D2CB}">
      <dgm:prSet/>
      <dgm:spPr/>
      <dgm:t>
        <a:bodyPr/>
        <a:lstStyle/>
        <a:p>
          <a:endParaRPr lang="en-GB"/>
        </a:p>
      </dgm:t>
    </dgm:pt>
    <dgm:pt modelId="{E16DC599-F604-4148-A117-F414E54FA53E}">
      <dgm:prSet phldrT="[Tekst]" custT="1"/>
      <dgm:spPr/>
      <dgm:t>
        <a:bodyPr/>
        <a:lstStyle/>
        <a:p>
          <a:r>
            <a:rPr lang="hr-HR" sz="2000" b="1" dirty="0">
              <a:solidFill>
                <a:schemeClr val="bg1"/>
              </a:solidFill>
            </a:rPr>
            <a:t>udruge</a:t>
          </a:r>
          <a:endParaRPr lang="en-GB" sz="2000" b="1" dirty="0">
            <a:solidFill>
              <a:schemeClr val="bg1"/>
            </a:solidFill>
          </a:endParaRPr>
        </a:p>
      </dgm:t>
    </dgm:pt>
    <dgm:pt modelId="{57E447BC-38D7-41F7-9834-69614984F910}" type="parTrans" cxnId="{7911F047-89F4-49FF-8E72-0E64167366B3}">
      <dgm:prSet/>
      <dgm:spPr/>
      <dgm:t>
        <a:bodyPr/>
        <a:lstStyle/>
        <a:p>
          <a:endParaRPr lang="en-GB"/>
        </a:p>
      </dgm:t>
    </dgm:pt>
    <dgm:pt modelId="{940A277A-CF17-4610-B0C0-83956D78A64C}" type="sibTrans" cxnId="{7911F047-89F4-49FF-8E72-0E64167366B3}">
      <dgm:prSet/>
      <dgm:spPr/>
      <dgm:t>
        <a:bodyPr/>
        <a:lstStyle/>
        <a:p>
          <a:endParaRPr lang="en-GB"/>
        </a:p>
      </dgm:t>
    </dgm:pt>
    <dgm:pt modelId="{18A38500-F2A2-4F83-8F0C-A0D8BBAAEE0A}" type="pres">
      <dgm:prSet presAssocID="{AF46D817-EF49-45EA-B160-02B181655D25}" presName="cycle" presStyleCnt="0">
        <dgm:presLayoutVars>
          <dgm:dir/>
          <dgm:resizeHandles val="exact"/>
        </dgm:presLayoutVars>
      </dgm:prSet>
      <dgm:spPr/>
    </dgm:pt>
    <dgm:pt modelId="{EC36C57B-E292-4117-919B-CAAE26909B92}" type="pres">
      <dgm:prSet presAssocID="{7AA66B7B-9406-4B9B-B47B-F66C067D146F}" presName="dummy" presStyleCnt="0"/>
      <dgm:spPr/>
    </dgm:pt>
    <dgm:pt modelId="{33D1CBDA-3E82-40A5-9AA5-2FC1DEFD4AAF}" type="pres">
      <dgm:prSet presAssocID="{7AA66B7B-9406-4B9B-B47B-F66C067D146F}" presName="node" presStyleLbl="revTx" presStyleIdx="0" presStyleCnt="6" custScaleX="133476">
        <dgm:presLayoutVars>
          <dgm:bulletEnabled val="1"/>
        </dgm:presLayoutVars>
      </dgm:prSet>
      <dgm:spPr/>
    </dgm:pt>
    <dgm:pt modelId="{2D8BD414-D653-4AC5-A94F-FE9AA98A29C7}" type="pres">
      <dgm:prSet presAssocID="{8520641C-5072-4158-A335-94CBDE26C80F}" presName="sibTrans" presStyleLbl="node1" presStyleIdx="0" presStyleCnt="6"/>
      <dgm:spPr/>
    </dgm:pt>
    <dgm:pt modelId="{77BA1EF2-2865-49F2-A187-72A6D13D4588}" type="pres">
      <dgm:prSet presAssocID="{0848FB6A-7390-427D-BB6A-5D53B8764E52}" presName="dummy" presStyleCnt="0"/>
      <dgm:spPr/>
    </dgm:pt>
    <dgm:pt modelId="{CEC1479D-9B66-470E-BD4F-A1A588ECE5FC}" type="pres">
      <dgm:prSet presAssocID="{0848FB6A-7390-427D-BB6A-5D53B8764E52}" presName="node" presStyleLbl="revTx" presStyleIdx="1" presStyleCnt="6" custScaleX="155524">
        <dgm:presLayoutVars>
          <dgm:bulletEnabled val="1"/>
        </dgm:presLayoutVars>
      </dgm:prSet>
      <dgm:spPr/>
    </dgm:pt>
    <dgm:pt modelId="{01AC75DF-8860-4142-A177-283DF8B8745F}" type="pres">
      <dgm:prSet presAssocID="{F85707B9-E3AE-4EFF-9627-2D3A47D32219}" presName="sibTrans" presStyleLbl="node1" presStyleIdx="1" presStyleCnt="6"/>
      <dgm:spPr/>
    </dgm:pt>
    <dgm:pt modelId="{6B871AB5-22E0-4155-937D-10D65D2D051F}" type="pres">
      <dgm:prSet presAssocID="{2755AD5F-AD2C-4B7D-905E-C71D550F3B72}" presName="dummy" presStyleCnt="0"/>
      <dgm:spPr/>
    </dgm:pt>
    <dgm:pt modelId="{E26F2E95-2569-437A-91BA-0A0A473DF742}" type="pres">
      <dgm:prSet presAssocID="{2755AD5F-AD2C-4B7D-905E-C71D550F3B72}" presName="node" presStyleLbl="revTx" presStyleIdx="2" presStyleCnt="6" custScaleX="133476">
        <dgm:presLayoutVars>
          <dgm:bulletEnabled val="1"/>
        </dgm:presLayoutVars>
      </dgm:prSet>
      <dgm:spPr/>
    </dgm:pt>
    <dgm:pt modelId="{1551B631-990A-48FD-BE97-3B65E7DE0E13}" type="pres">
      <dgm:prSet presAssocID="{934D6AF4-0B95-48F6-BE3C-27763F625830}" presName="sibTrans" presStyleLbl="node1" presStyleIdx="2" presStyleCnt="6"/>
      <dgm:spPr/>
    </dgm:pt>
    <dgm:pt modelId="{63398763-4C5A-4DA4-9CB2-8BA4CB14A038}" type="pres">
      <dgm:prSet presAssocID="{40D11DFA-3159-48CC-984D-DDF4AFD5D8BC}" presName="dummy" presStyleCnt="0"/>
      <dgm:spPr/>
    </dgm:pt>
    <dgm:pt modelId="{D4DB5875-F7B5-4F65-BFA3-46B20111FC2E}" type="pres">
      <dgm:prSet presAssocID="{40D11DFA-3159-48CC-984D-DDF4AFD5D8BC}" presName="node" presStyleLbl="revTx" presStyleIdx="3" presStyleCnt="6" custScaleX="133476">
        <dgm:presLayoutVars>
          <dgm:bulletEnabled val="1"/>
        </dgm:presLayoutVars>
      </dgm:prSet>
      <dgm:spPr/>
    </dgm:pt>
    <dgm:pt modelId="{3D8CD7D0-2012-4C8C-960E-373ECA4DF914}" type="pres">
      <dgm:prSet presAssocID="{7E2D23EB-1132-4721-B0E9-1A374F1D847F}" presName="sibTrans" presStyleLbl="node1" presStyleIdx="3" presStyleCnt="6"/>
      <dgm:spPr/>
    </dgm:pt>
    <dgm:pt modelId="{FEA0BD8C-33F6-4340-B720-99F6DC185231}" type="pres">
      <dgm:prSet presAssocID="{CD0EAE27-98C9-4183-8A61-7742601EEFD6}" presName="dummy" presStyleCnt="0"/>
      <dgm:spPr/>
    </dgm:pt>
    <dgm:pt modelId="{DD66DFC6-CDE4-4273-BDE2-A84CAA8DCC1B}" type="pres">
      <dgm:prSet presAssocID="{CD0EAE27-98C9-4183-8A61-7742601EEFD6}" presName="node" presStyleLbl="revTx" presStyleIdx="4" presStyleCnt="6" custScaleX="133476">
        <dgm:presLayoutVars>
          <dgm:bulletEnabled val="1"/>
        </dgm:presLayoutVars>
      </dgm:prSet>
      <dgm:spPr/>
    </dgm:pt>
    <dgm:pt modelId="{9D377C2A-DD7E-40D1-98EF-6E7F556B934F}" type="pres">
      <dgm:prSet presAssocID="{904F50AD-DD87-4202-9EA4-31938CEDE771}" presName="sibTrans" presStyleLbl="node1" presStyleIdx="4" presStyleCnt="6" custScaleX="117519"/>
      <dgm:spPr/>
    </dgm:pt>
    <dgm:pt modelId="{A64A305F-059E-4F1E-B99E-ADE1FB2B652A}" type="pres">
      <dgm:prSet presAssocID="{E16DC599-F604-4148-A117-F414E54FA53E}" presName="dummy" presStyleCnt="0"/>
      <dgm:spPr/>
    </dgm:pt>
    <dgm:pt modelId="{00A4B20D-F0A9-4B5A-A62F-267B19BF1D67}" type="pres">
      <dgm:prSet presAssocID="{E16DC599-F604-4148-A117-F414E54FA53E}" presName="node" presStyleLbl="revTx" presStyleIdx="5" presStyleCnt="6" custScaleX="133476">
        <dgm:presLayoutVars>
          <dgm:bulletEnabled val="1"/>
        </dgm:presLayoutVars>
      </dgm:prSet>
      <dgm:spPr/>
    </dgm:pt>
    <dgm:pt modelId="{D4F310BB-E790-4DD9-832E-D5C5C7936C5E}" type="pres">
      <dgm:prSet presAssocID="{940A277A-CF17-4610-B0C0-83956D78A64C}" presName="sibTrans" presStyleLbl="node1" presStyleIdx="5" presStyleCnt="6"/>
      <dgm:spPr/>
    </dgm:pt>
  </dgm:ptLst>
  <dgm:cxnLst>
    <dgm:cxn modelId="{0C82EB06-D414-4DD3-8AF7-7118D29B5E1B}" srcId="{AF46D817-EF49-45EA-B160-02B181655D25}" destId="{7AA66B7B-9406-4B9B-B47B-F66C067D146F}" srcOrd="0" destOrd="0" parTransId="{B582A1A5-1D77-46B1-9317-8B33E89AD6EE}" sibTransId="{8520641C-5072-4158-A335-94CBDE26C80F}"/>
    <dgm:cxn modelId="{7AD2AB0A-5CF9-4137-A5A1-FA34595E11F6}" srcId="{AF46D817-EF49-45EA-B160-02B181655D25}" destId="{2755AD5F-AD2C-4B7D-905E-C71D550F3B72}" srcOrd="2" destOrd="0" parTransId="{A5C0248E-59B2-42AA-B2CD-99BBB09527CA}" sibTransId="{934D6AF4-0B95-48F6-BE3C-27763F625830}"/>
    <dgm:cxn modelId="{5316CF22-E42F-4A7F-82B7-BFB1EB222B9F}" type="presOf" srcId="{AF46D817-EF49-45EA-B160-02B181655D25}" destId="{18A38500-F2A2-4F83-8F0C-A0D8BBAAEE0A}" srcOrd="0" destOrd="0" presId="urn:microsoft.com/office/officeart/2005/8/layout/cycle1"/>
    <dgm:cxn modelId="{ECA8402F-075F-40F5-99D2-4783AD99BAFA}" type="presOf" srcId="{F85707B9-E3AE-4EFF-9627-2D3A47D32219}" destId="{01AC75DF-8860-4142-A177-283DF8B8745F}" srcOrd="0" destOrd="0" presId="urn:microsoft.com/office/officeart/2005/8/layout/cycle1"/>
    <dgm:cxn modelId="{668FC533-D284-41FD-B252-47AA7DA78C03}" type="presOf" srcId="{904F50AD-DD87-4202-9EA4-31938CEDE771}" destId="{9D377C2A-DD7E-40D1-98EF-6E7F556B934F}" srcOrd="0" destOrd="0" presId="urn:microsoft.com/office/officeart/2005/8/layout/cycle1"/>
    <dgm:cxn modelId="{6B26E639-5168-48E0-B046-F8B34ED8D2CB}" srcId="{AF46D817-EF49-45EA-B160-02B181655D25}" destId="{CD0EAE27-98C9-4183-8A61-7742601EEFD6}" srcOrd="4" destOrd="0" parTransId="{F9BEFDFE-8F3A-4E65-9E63-AD9C1BD35F0B}" sibTransId="{904F50AD-DD87-4202-9EA4-31938CEDE771}"/>
    <dgm:cxn modelId="{34FF2660-E729-4923-9E28-535E1642C599}" srcId="{AF46D817-EF49-45EA-B160-02B181655D25}" destId="{0848FB6A-7390-427D-BB6A-5D53B8764E52}" srcOrd="1" destOrd="0" parTransId="{9C1B1222-EAEC-42F3-BF22-0110374667CD}" sibTransId="{F85707B9-E3AE-4EFF-9627-2D3A47D32219}"/>
    <dgm:cxn modelId="{7911F047-89F4-49FF-8E72-0E64167366B3}" srcId="{AF46D817-EF49-45EA-B160-02B181655D25}" destId="{E16DC599-F604-4148-A117-F414E54FA53E}" srcOrd="5" destOrd="0" parTransId="{57E447BC-38D7-41F7-9834-69614984F910}" sibTransId="{940A277A-CF17-4610-B0C0-83956D78A64C}"/>
    <dgm:cxn modelId="{CA13FB8D-E246-47BF-A644-AF53B3B6F3A5}" type="presOf" srcId="{0848FB6A-7390-427D-BB6A-5D53B8764E52}" destId="{CEC1479D-9B66-470E-BD4F-A1A588ECE5FC}" srcOrd="0" destOrd="0" presId="urn:microsoft.com/office/officeart/2005/8/layout/cycle1"/>
    <dgm:cxn modelId="{83F635A2-83DB-4F56-826E-C9FBB7A4271F}" type="presOf" srcId="{7E2D23EB-1132-4721-B0E9-1A374F1D847F}" destId="{3D8CD7D0-2012-4C8C-960E-373ECA4DF914}" srcOrd="0" destOrd="0" presId="urn:microsoft.com/office/officeart/2005/8/layout/cycle1"/>
    <dgm:cxn modelId="{EBBCD3B9-2B42-4FC9-88CE-FF889D31DE80}" srcId="{AF46D817-EF49-45EA-B160-02B181655D25}" destId="{40D11DFA-3159-48CC-984D-DDF4AFD5D8BC}" srcOrd="3" destOrd="0" parTransId="{39A2E64F-E0F4-4EBE-8B1D-609D556B3173}" sibTransId="{7E2D23EB-1132-4721-B0E9-1A374F1D847F}"/>
    <dgm:cxn modelId="{4C100EBD-2D64-4408-96FC-4F6B5813D410}" type="presOf" srcId="{934D6AF4-0B95-48F6-BE3C-27763F625830}" destId="{1551B631-990A-48FD-BE97-3B65E7DE0E13}" srcOrd="0" destOrd="0" presId="urn:microsoft.com/office/officeart/2005/8/layout/cycle1"/>
    <dgm:cxn modelId="{1954B6BD-DED5-49CE-937E-6F6945348AFC}" type="presOf" srcId="{E16DC599-F604-4148-A117-F414E54FA53E}" destId="{00A4B20D-F0A9-4B5A-A62F-267B19BF1D67}" srcOrd="0" destOrd="0" presId="urn:microsoft.com/office/officeart/2005/8/layout/cycle1"/>
    <dgm:cxn modelId="{42B6DCD7-A3FF-41A7-97AF-EF8786082ADA}" type="presOf" srcId="{CD0EAE27-98C9-4183-8A61-7742601EEFD6}" destId="{DD66DFC6-CDE4-4273-BDE2-A84CAA8DCC1B}" srcOrd="0" destOrd="0" presId="urn:microsoft.com/office/officeart/2005/8/layout/cycle1"/>
    <dgm:cxn modelId="{F402A8DB-8C45-4684-B4D5-2EC658F53D66}" type="presOf" srcId="{940A277A-CF17-4610-B0C0-83956D78A64C}" destId="{D4F310BB-E790-4DD9-832E-D5C5C7936C5E}" srcOrd="0" destOrd="0" presId="urn:microsoft.com/office/officeart/2005/8/layout/cycle1"/>
    <dgm:cxn modelId="{7DD76EED-EAFE-4943-B3EA-4F945FAC967D}" type="presOf" srcId="{40D11DFA-3159-48CC-984D-DDF4AFD5D8BC}" destId="{D4DB5875-F7B5-4F65-BFA3-46B20111FC2E}" srcOrd="0" destOrd="0" presId="urn:microsoft.com/office/officeart/2005/8/layout/cycle1"/>
    <dgm:cxn modelId="{5920D3EE-9CDA-47AB-8658-A448DDB4923F}" type="presOf" srcId="{2755AD5F-AD2C-4B7D-905E-C71D550F3B72}" destId="{E26F2E95-2569-437A-91BA-0A0A473DF742}" srcOrd="0" destOrd="0" presId="urn:microsoft.com/office/officeart/2005/8/layout/cycle1"/>
    <dgm:cxn modelId="{7010E7F4-5B51-4047-8729-4A70A6B93036}" type="presOf" srcId="{8520641C-5072-4158-A335-94CBDE26C80F}" destId="{2D8BD414-D653-4AC5-A94F-FE9AA98A29C7}" srcOrd="0" destOrd="0" presId="urn:microsoft.com/office/officeart/2005/8/layout/cycle1"/>
    <dgm:cxn modelId="{14C38CF6-A0B7-44EF-BEF9-5617F1E98300}" type="presOf" srcId="{7AA66B7B-9406-4B9B-B47B-F66C067D146F}" destId="{33D1CBDA-3E82-40A5-9AA5-2FC1DEFD4AAF}" srcOrd="0" destOrd="0" presId="urn:microsoft.com/office/officeart/2005/8/layout/cycle1"/>
    <dgm:cxn modelId="{A8A0DF45-58D6-4EF2-85E3-DB804D6920B1}" type="presParOf" srcId="{18A38500-F2A2-4F83-8F0C-A0D8BBAAEE0A}" destId="{EC36C57B-E292-4117-919B-CAAE26909B92}" srcOrd="0" destOrd="0" presId="urn:microsoft.com/office/officeart/2005/8/layout/cycle1"/>
    <dgm:cxn modelId="{22F883EA-0D6E-4BC2-BDB1-3D906E8291A0}" type="presParOf" srcId="{18A38500-F2A2-4F83-8F0C-A0D8BBAAEE0A}" destId="{33D1CBDA-3E82-40A5-9AA5-2FC1DEFD4AAF}" srcOrd="1" destOrd="0" presId="urn:microsoft.com/office/officeart/2005/8/layout/cycle1"/>
    <dgm:cxn modelId="{2DB1559C-513C-49F7-ADF0-6DFDECD5490A}" type="presParOf" srcId="{18A38500-F2A2-4F83-8F0C-A0D8BBAAEE0A}" destId="{2D8BD414-D653-4AC5-A94F-FE9AA98A29C7}" srcOrd="2" destOrd="0" presId="urn:microsoft.com/office/officeart/2005/8/layout/cycle1"/>
    <dgm:cxn modelId="{B50A1291-632C-4D5A-987B-2B04EE34E5F9}" type="presParOf" srcId="{18A38500-F2A2-4F83-8F0C-A0D8BBAAEE0A}" destId="{77BA1EF2-2865-49F2-A187-72A6D13D4588}" srcOrd="3" destOrd="0" presId="urn:microsoft.com/office/officeart/2005/8/layout/cycle1"/>
    <dgm:cxn modelId="{7A3D6616-F65B-4BC3-B200-EB5F7E89835C}" type="presParOf" srcId="{18A38500-F2A2-4F83-8F0C-A0D8BBAAEE0A}" destId="{CEC1479D-9B66-470E-BD4F-A1A588ECE5FC}" srcOrd="4" destOrd="0" presId="urn:microsoft.com/office/officeart/2005/8/layout/cycle1"/>
    <dgm:cxn modelId="{A80CBA3B-88E3-4101-AA49-373060D3C845}" type="presParOf" srcId="{18A38500-F2A2-4F83-8F0C-A0D8BBAAEE0A}" destId="{01AC75DF-8860-4142-A177-283DF8B8745F}" srcOrd="5" destOrd="0" presId="urn:microsoft.com/office/officeart/2005/8/layout/cycle1"/>
    <dgm:cxn modelId="{0F25735F-C3B7-4813-A2E1-73CC69916F59}" type="presParOf" srcId="{18A38500-F2A2-4F83-8F0C-A0D8BBAAEE0A}" destId="{6B871AB5-22E0-4155-937D-10D65D2D051F}" srcOrd="6" destOrd="0" presId="urn:microsoft.com/office/officeart/2005/8/layout/cycle1"/>
    <dgm:cxn modelId="{784054D3-CB51-4DE8-91BC-55E39E2EE6E7}" type="presParOf" srcId="{18A38500-F2A2-4F83-8F0C-A0D8BBAAEE0A}" destId="{E26F2E95-2569-437A-91BA-0A0A473DF742}" srcOrd="7" destOrd="0" presId="urn:microsoft.com/office/officeart/2005/8/layout/cycle1"/>
    <dgm:cxn modelId="{072D0419-0163-41F1-9805-CE815BE45873}" type="presParOf" srcId="{18A38500-F2A2-4F83-8F0C-A0D8BBAAEE0A}" destId="{1551B631-990A-48FD-BE97-3B65E7DE0E13}" srcOrd="8" destOrd="0" presId="urn:microsoft.com/office/officeart/2005/8/layout/cycle1"/>
    <dgm:cxn modelId="{680671D8-1975-4BAF-AC4F-E71648E3C96D}" type="presParOf" srcId="{18A38500-F2A2-4F83-8F0C-A0D8BBAAEE0A}" destId="{63398763-4C5A-4DA4-9CB2-8BA4CB14A038}" srcOrd="9" destOrd="0" presId="urn:microsoft.com/office/officeart/2005/8/layout/cycle1"/>
    <dgm:cxn modelId="{FBFEA869-7260-433E-B248-271AF66F1F5B}" type="presParOf" srcId="{18A38500-F2A2-4F83-8F0C-A0D8BBAAEE0A}" destId="{D4DB5875-F7B5-4F65-BFA3-46B20111FC2E}" srcOrd="10" destOrd="0" presId="urn:microsoft.com/office/officeart/2005/8/layout/cycle1"/>
    <dgm:cxn modelId="{934AD177-8A52-4092-802B-3D223A240484}" type="presParOf" srcId="{18A38500-F2A2-4F83-8F0C-A0D8BBAAEE0A}" destId="{3D8CD7D0-2012-4C8C-960E-373ECA4DF914}" srcOrd="11" destOrd="0" presId="urn:microsoft.com/office/officeart/2005/8/layout/cycle1"/>
    <dgm:cxn modelId="{6CE0BAAD-16B4-49F0-8085-3BEE0E668157}" type="presParOf" srcId="{18A38500-F2A2-4F83-8F0C-A0D8BBAAEE0A}" destId="{FEA0BD8C-33F6-4340-B720-99F6DC185231}" srcOrd="12" destOrd="0" presId="urn:microsoft.com/office/officeart/2005/8/layout/cycle1"/>
    <dgm:cxn modelId="{4B7234AD-422B-4886-BB33-B0F50A214860}" type="presParOf" srcId="{18A38500-F2A2-4F83-8F0C-A0D8BBAAEE0A}" destId="{DD66DFC6-CDE4-4273-BDE2-A84CAA8DCC1B}" srcOrd="13" destOrd="0" presId="urn:microsoft.com/office/officeart/2005/8/layout/cycle1"/>
    <dgm:cxn modelId="{F91A013F-A108-40B9-9BF7-680E42024AF8}" type="presParOf" srcId="{18A38500-F2A2-4F83-8F0C-A0D8BBAAEE0A}" destId="{9D377C2A-DD7E-40D1-98EF-6E7F556B934F}" srcOrd="14" destOrd="0" presId="urn:microsoft.com/office/officeart/2005/8/layout/cycle1"/>
    <dgm:cxn modelId="{E23547C9-9F1F-4E35-8C9A-19DEFD3EDEA4}" type="presParOf" srcId="{18A38500-F2A2-4F83-8F0C-A0D8BBAAEE0A}" destId="{A64A305F-059E-4F1E-B99E-ADE1FB2B652A}" srcOrd="15" destOrd="0" presId="urn:microsoft.com/office/officeart/2005/8/layout/cycle1"/>
    <dgm:cxn modelId="{B583C988-E9E2-4A78-B0F6-D83FE51D3955}" type="presParOf" srcId="{18A38500-F2A2-4F83-8F0C-A0D8BBAAEE0A}" destId="{00A4B20D-F0A9-4B5A-A62F-267B19BF1D67}" srcOrd="16" destOrd="0" presId="urn:microsoft.com/office/officeart/2005/8/layout/cycle1"/>
    <dgm:cxn modelId="{9765250D-F3E8-4E87-8A1C-35F8D84E8196}" type="presParOf" srcId="{18A38500-F2A2-4F83-8F0C-A0D8BBAAEE0A}" destId="{D4F310BB-E790-4DD9-832E-D5C5C7936C5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1CBDA-3E82-40A5-9AA5-2FC1DEFD4AAF}">
      <dsp:nvSpPr>
        <dsp:cNvPr id="0" name=""/>
        <dsp:cNvSpPr/>
      </dsp:nvSpPr>
      <dsp:spPr>
        <a:xfrm>
          <a:off x="5923483" y="13742"/>
          <a:ext cx="1377323" cy="103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</a:rPr>
            <a:t>socijalna skrb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923483" y="13742"/>
        <a:ext cx="1377323" cy="1031888"/>
      </dsp:txXfrm>
    </dsp:sp>
    <dsp:sp modelId="{2D8BD414-D653-4AC5-A94F-FE9AA98A29C7}">
      <dsp:nvSpPr>
        <dsp:cNvPr id="0" name=""/>
        <dsp:cNvSpPr/>
      </dsp:nvSpPr>
      <dsp:spPr>
        <a:xfrm>
          <a:off x="2940418" y="3224"/>
          <a:ext cx="5040960" cy="5040960"/>
        </a:xfrm>
        <a:prstGeom prst="circularArrow">
          <a:avLst>
            <a:gd name="adj1" fmla="val 3992"/>
            <a:gd name="adj2" fmla="val 250413"/>
            <a:gd name="adj3" fmla="val 20572657"/>
            <a:gd name="adj4" fmla="val 19203781"/>
            <a:gd name="adj5" fmla="val 46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1479D-9B66-470E-BD4F-A1A588ECE5FC}">
      <dsp:nvSpPr>
        <dsp:cNvPr id="0" name=""/>
        <dsp:cNvSpPr/>
      </dsp:nvSpPr>
      <dsp:spPr>
        <a:xfrm>
          <a:off x="6960975" y="2007760"/>
          <a:ext cx="1604834" cy="103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</a:rPr>
            <a:t>odgoj i obrazovanje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6960975" y="2007760"/>
        <a:ext cx="1604834" cy="1031888"/>
      </dsp:txXfrm>
    </dsp:sp>
    <dsp:sp modelId="{01AC75DF-8860-4142-A177-283DF8B8745F}">
      <dsp:nvSpPr>
        <dsp:cNvPr id="0" name=""/>
        <dsp:cNvSpPr/>
      </dsp:nvSpPr>
      <dsp:spPr>
        <a:xfrm>
          <a:off x="2940418" y="3224"/>
          <a:ext cx="5040960" cy="5040960"/>
        </a:xfrm>
        <a:prstGeom prst="circularArrow">
          <a:avLst>
            <a:gd name="adj1" fmla="val 3992"/>
            <a:gd name="adj2" fmla="val 250413"/>
            <a:gd name="adj3" fmla="val 2145806"/>
            <a:gd name="adj4" fmla="val 776930"/>
            <a:gd name="adj5" fmla="val 46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2E95-2569-437A-91BA-0A0A473DF742}">
      <dsp:nvSpPr>
        <dsp:cNvPr id="0" name=""/>
        <dsp:cNvSpPr/>
      </dsp:nvSpPr>
      <dsp:spPr>
        <a:xfrm>
          <a:off x="5923483" y="4001778"/>
          <a:ext cx="1377323" cy="103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</a:rPr>
            <a:t>unutarnji poslovi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923483" y="4001778"/>
        <a:ext cx="1377323" cy="1031888"/>
      </dsp:txXfrm>
    </dsp:sp>
    <dsp:sp modelId="{1551B631-990A-48FD-BE97-3B65E7DE0E13}">
      <dsp:nvSpPr>
        <dsp:cNvPr id="0" name=""/>
        <dsp:cNvSpPr/>
      </dsp:nvSpPr>
      <dsp:spPr>
        <a:xfrm>
          <a:off x="2940418" y="3224"/>
          <a:ext cx="5040960" cy="5040960"/>
        </a:xfrm>
        <a:prstGeom prst="circularArrow">
          <a:avLst>
            <a:gd name="adj1" fmla="val 3992"/>
            <a:gd name="adj2" fmla="val 250413"/>
            <a:gd name="adj3" fmla="val 5844983"/>
            <a:gd name="adj4" fmla="val 4704603"/>
            <a:gd name="adj5" fmla="val 46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B5875-F7B5-4F65-BFA3-46B20111FC2E}">
      <dsp:nvSpPr>
        <dsp:cNvPr id="0" name=""/>
        <dsp:cNvSpPr/>
      </dsp:nvSpPr>
      <dsp:spPr>
        <a:xfrm>
          <a:off x="3620989" y="4001778"/>
          <a:ext cx="1377323" cy="103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</a:rPr>
            <a:t>pravosuđe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3620989" y="4001778"/>
        <a:ext cx="1377323" cy="1031888"/>
      </dsp:txXfrm>
    </dsp:sp>
    <dsp:sp modelId="{3D8CD7D0-2012-4C8C-960E-373ECA4DF914}">
      <dsp:nvSpPr>
        <dsp:cNvPr id="0" name=""/>
        <dsp:cNvSpPr/>
      </dsp:nvSpPr>
      <dsp:spPr>
        <a:xfrm>
          <a:off x="2940418" y="3224"/>
          <a:ext cx="5040960" cy="5040960"/>
        </a:xfrm>
        <a:prstGeom prst="circularArrow">
          <a:avLst>
            <a:gd name="adj1" fmla="val 3992"/>
            <a:gd name="adj2" fmla="val 250413"/>
            <a:gd name="adj3" fmla="val 9772657"/>
            <a:gd name="adj4" fmla="val 8403781"/>
            <a:gd name="adj5" fmla="val 46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6DFC6-CDE4-4273-BDE2-A84CAA8DCC1B}">
      <dsp:nvSpPr>
        <dsp:cNvPr id="0" name=""/>
        <dsp:cNvSpPr/>
      </dsp:nvSpPr>
      <dsp:spPr>
        <a:xfrm>
          <a:off x="2469743" y="2007760"/>
          <a:ext cx="1377323" cy="103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</a:rPr>
            <a:t>zdravstvo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469743" y="2007760"/>
        <a:ext cx="1377323" cy="1031888"/>
      </dsp:txXfrm>
    </dsp:sp>
    <dsp:sp modelId="{9D377C2A-DD7E-40D1-98EF-6E7F556B934F}">
      <dsp:nvSpPr>
        <dsp:cNvPr id="0" name=""/>
        <dsp:cNvSpPr/>
      </dsp:nvSpPr>
      <dsp:spPr>
        <a:xfrm>
          <a:off x="2498855" y="3224"/>
          <a:ext cx="5924086" cy="5040960"/>
        </a:xfrm>
        <a:prstGeom prst="circularArrow">
          <a:avLst>
            <a:gd name="adj1" fmla="val 3992"/>
            <a:gd name="adj2" fmla="val 250413"/>
            <a:gd name="adj3" fmla="val 12945806"/>
            <a:gd name="adj4" fmla="val 11576930"/>
            <a:gd name="adj5" fmla="val 46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4B20D-F0A9-4B5A-A62F-267B19BF1D67}">
      <dsp:nvSpPr>
        <dsp:cNvPr id="0" name=""/>
        <dsp:cNvSpPr/>
      </dsp:nvSpPr>
      <dsp:spPr>
        <a:xfrm>
          <a:off x="3620989" y="13742"/>
          <a:ext cx="1377323" cy="103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</a:rPr>
            <a:t>udruge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3620989" y="13742"/>
        <a:ext cx="1377323" cy="1031888"/>
      </dsp:txXfrm>
    </dsp:sp>
    <dsp:sp modelId="{D4F310BB-E790-4DD9-832E-D5C5C7936C5E}">
      <dsp:nvSpPr>
        <dsp:cNvPr id="0" name=""/>
        <dsp:cNvSpPr/>
      </dsp:nvSpPr>
      <dsp:spPr>
        <a:xfrm>
          <a:off x="2940418" y="3224"/>
          <a:ext cx="5040960" cy="5040960"/>
        </a:xfrm>
        <a:prstGeom prst="circularArrow">
          <a:avLst>
            <a:gd name="adj1" fmla="val 3992"/>
            <a:gd name="adj2" fmla="val 250413"/>
            <a:gd name="adj3" fmla="val 16644983"/>
            <a:gd name="adj4" fmla="val 15504603"/>
            <a:gd name="adj5" fmla="val 46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6E89-B9D8-400B-81F3-1BECBB42F5F9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ED80-BCB3-4FC9-8786-B11A4F4FC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9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vagi odgovornosti: na kome leži težina? Na pojedincu ili na sustavu. Dakako, odgovor je i na jednom i na drugom, posebice ako uzmemo u obzir da se i sustav sastoji od pojedinaca sa svojim ulogama, pozicijama, imenima i prezimenima.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ED80-BCB3-4FC9-8786-B11A4F4FC3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1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Puno puta čujemo…</a:t>
            </a:r>
          </a:p>
          <a:p>
            <a:r>
              <a:rPr lang="hr-HR" dirty="0"/>
              <a:t>Subjektivni i objektivni čimbenici koji ometaju suradničke odnose i partnerstvo, a upravo oni predstavljaju temelj učinkovite zaštite djece. Nema učinkovite zaštite bez integriranih, uvezanih, usklađenih sustava.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ED80-BCB3-4FC9-8786-B11A4F4FC3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7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Sustavna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zaštita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djece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uključuje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institucije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iz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različitih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sektora</a:t>
            </a:r>
            <a:r>
              <a:rPr lang="en-GB" b="0" i="0" dirty="0">
                <a:effectLst/>
                <a:latin typeface="fkGroteskNeue"/>
              </a:rPr>
              <a:t>: </a:t>
            </a:r>
            <a:r>
              <a:rPr lang="en-GB" b="0" i="0" dirty="0" err="1">
                <a:effectLst/>
                <a:latin typeface="fkGroteskNeue"/>
              </a:rPr>
              <a:t>zdravstvo</a:t>
            </a:r>
            <a:r>
              <a:rPr lang="en-GB" b="0" i="0" dirty="0">
                <a:effectLst/>
                <a:latin typeface="fkGroteskNeue"/>
              </a:rPr>
              <a:t>, </a:t>
            </a:r>
            <a:r>
              <a:rPr lang="en-GB" b="0" i="0" dirty="0" err="1">
                <a:effectLst/>
                <a:latin typeface="fkGroteskNeue"/>
              </a:rPr>
              <a:t>obrazovanje</a:t>
            </a:r>
            <a:r>
              <a:rPr lang="en-GB" b="0" i="0" dirty="0">
                <a:effectLst/>
                <a:latin typeface="fkGroteskNeue"/>
              </a:rPr>
              <a:t>, </a:t>
            </a:r>
            <a:r>
              <a:rPr lang="en-GB" b="0" i="0" dirty="0" err="1">
                <a:effectLst/>
                <a:latin typeface="fkGroteskNeue"/>
              </a:rPr>
              <a:t>socijalnu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skrb</a:t>
            </a:r>
            <a:r>
              <a:rPr lang="en-GB" b="0" i="0" dirty="0">
                <a:effectLst/>
                <a:latin typeface="fkGroteskNeue"/>
              </a:rPr>
              <a:t>, </a:t>
            </a:r>
            <a:r>
              <a:rPr lang="en-GB" b="0" i="0" dirty="0" err="1">
                <a:effectLst/>
                <a:latin typeface="fkGroteskNeue"/>
              </a:rPr>
              <a:t>pravosuđe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i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policiju</a:t>
            </a:r>
            <a:r>
              <a:rPr lang="en-GB" b="0" i="0" dirty="0">
                <a:effectLst/>
                <a:latin typeface="fkGroteskNeu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Multidisciplinarni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timovi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osiguravaju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koordiniranu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i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učinkovitu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podršku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djetetu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i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obitelj</a:t>
            </a:r>
            <a:endParaRPr lang="en-GB" b="0" i="0" dirty="0">
              <a:effectLst/>
              <a:latin typeface="fkGroteskNeue"/>
            </a:endParaRP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ED80-BCB3-4FC9-8786-B11A4F4FC3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4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 err="1">
                <a:latin typeface="UniversBook-BoldItalic"/>
              </a:rPr>
              <a:t>Kod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umrežene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suradnje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važan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aspekt</a:t>
            </a:r>
            <a:r>
              <a:rPr lang="en-GB" sz="1800" b="0" i="0" u="none" strike="noStrike" baseline="0" dirty="0">
                <a:latin typeface="UniversBook-BoldItalic"/>
              </a:rPr>
              <a:t> je </a:t>
            </a:r>
            <a:r>
              <a:rPr lang="en-GB" sz="1800" b="0" i="0" u="none" strike="noStrike" baseline="0" dirty="0" err="1">
                <a:latin typeface="UniversBook-BoldItalic"/>
              </a:rPr>
              <a:t>razvoj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povjerenja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između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svih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dionika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iskustvo</a:t>
            </a:r>
            <a:endParaRPr lang="en-GB" sz="1800" b="0" i="0" u="none" strike="noStrike" baseline="0" dirty="0">
              <a:latin typeface="UniversBook-BoldItalic"/>
            </a:endParaRPr>
          </a:p>
          <a:p>
            <a:pPr algn="l"/>
            <a:r>
              <a:rPr lang="en-GB" sz="1800" b="0" i="0" u="none" strike="noStrike" baseline="0" dirty="0">
                <a:latin typeface="UniversBook-BoldItalic"/>
              </a:rPr>
              <a:t>da se </a:t>
            </a:r>
            <a:r>
              <a:rPr lang="en-GB" sz="1800" b="0" i="0" u="none" strike="noStrike" baseline="0" dirty="0" err="1">
                <a:latin typeface="UniversBook-BoldItalic"/>
              </a:rPr>
              <a:t>vode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istim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vrijednostima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ciljevima</a:t>
            </a:r>
            <a:r>
              <a:rPr lang="en-GB" sz="1800" b="0" i="0" u="none" strike="noStrike" baseline="0" dirty="0">
                <a:latin typeface="UniversBook-BoldItalic"/>
              </a:rPr>
              <a:t>. </a:t>
            </a:r>
            <a:r>
              <a:rPr lang="en-GB" sz="1800" b="0" i="0" u="none" strike="noStrike" baseline="0" dirty="0" err="1">
                <a:latin typeface="UniversBook-BoldItalic"/>
              </a:rPr>
              <a:t>Razvoju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povjerenja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pridonosi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kad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svi</a:t>
            </a:r>
            <a:endParaRPr lang="en-GB" sz="1800" b="0" i="0" u="none" strike="noStrike" baseline="0" dirty="0">
              <a:latin typeface="UniversBook-BoldItalic"/>
            </a:endParaRPr>
          </a:p>
          <a:p>
            <a:pPr algn="l"/>
            <a:r>
              <a:rPr lang="en-GB" sz="1800" b="0" i="0" u="none" strike="noStrike" baseline="0" dirty="0" err="1">
                <a:latin typeface="UniversBook-BoldItalic"/>
              </a:rPr>
              <a:t>uključeni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daju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puno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povratnih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informacija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jedni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drugima</a:t>
            </a:r>
            <a:r>
              <a:rPr lang="en-GB" sz="1800" b="0" i="0" u="none" strike="noStrike" baseline="0" dirty="0">
                <a:latin typeface="UniversBook-BoldItalic"/>
              </a:rPr>
              <a:t> o </a:t>
            </a:r>
            <a:r>
              <a:rPr lang="en-GB" sz="1800" b="0" i="0" u="none" strike="noStrike" baseline="0" dirty="0" err="1">
                <a:latin typeface="UniversBook-BoldItalic"/>
              </a:rPr>
              <a:t>procesu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ishodima</a:t>
            </a:r>
            <a:r>
              <a:rPr lang="en-GB" sz="1800" b="0" i="0" u="none" strike="noStrike" baseline="0" dirty="0">
                <a:latin typeface="UniversBook-BoldItalic"/>
              </a:rPr>
              <a:t> </a:t>
            </a:r>
            <a:r>
              <a:rPr lang="en-GB" sz="1800" b="0" i="0" u="none" strike="noStrike" baseline="0" dirty="0" err="1">
                <a:latin typeface="UniversBook-BoldItalic"/>
              </a:rPr>
              <a:t>svog</a:t>
            </a:r>
            <a:endParaRPr lang="en-GB" sz="1800" b="0" i="0" u="none" strike="noStrike" baseline="0" dirty="0">
              <a:latin typeface="UniversBook-BoldItalic"/>
            </a:endParaRPr>
          </a:p>
          <a:p>
            <a:pPr algn="l"/>
            <a:r>
              <a:rPr lang="pt-BR" sz="1800" b="0" i="0" u="none" strike="noStrike" baseline="0" dirty="0">
                <a:latin typeface="UniversBook-BoldItalic"/>
              </a:rPr>
              <a:t>rada jer se tako „zatvaraju“ povratne veze među dionicima.</a:t>
            </a:r>
            <a:endParaRPr lang="en-GB" b="0" i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ED80-BCB3-4FC9-8786-B11A4F4FC3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0C0AD-513B-4555-BF68-1BD2C58C0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533C76-DB87-460E-91F6-6A41C3762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A11E9B-9B95-47AB-BE88-C3C03038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BE2E5F-F979-4CAA-83CA-E4D695C5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5240B8-23B2-4715-BB7B-0574688C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F520B2-61F3-4AD9-B63C-9A015F0D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A246B4A-1E5E-4881-B04E-C597BCA4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9856DB-2F9E-4AAB-B933-24224E61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024E26-CC8D-42BE-9574-04A14260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20D976-1985-466F-AA19-763570D5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3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6CA02E2-9CEF-4E49-A2A6-61C86F3FE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EA24C32-4FB8-4543-BB2A-D49A4960C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4E6A90-22F7-46C6-A982-5A8DDCD0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06996E-A321-4172-84C7-79AE08B5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A1C570-7455-4237-81FB-870D0421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5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85FE4-17EF-4694-818D-EE3E1465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A52B7F-9828-4D4E-8FA5-2726A6FB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F6F920-8C87-4F92-9267-BDA4DF2D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A52F78-9D87-471A-B4B8-44F7A226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0BC469-F9AF-4B93-A763-22A07D66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145EC0-C8BC-4114-9800-65496DF5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80775C-031B-48CB-800D-AD819CEE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2645FC-2354-4525-AC96-CAFFCCFB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42E175-E656-43A3-9475-D3CAA916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55EA68-73D2-40D1-B84A-117D048A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21CE6-687E-456C-A7FD-37A5DD79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20494A-93CE-43BB-A478-A1AC01767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032F06E-BC49-40D2-A7A5-762EE3FE0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E6F352-5917-46A1-99BF-89A14ABD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8C40BE4-576F-454A-B79B-01409035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A3A0C9-1232-43AE-A60D-4549276A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5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407B7F-DAC5-405C-A1E8-CCCC07FC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F54D6A0-5A67-4ABF-856F-2EE47EA9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1142194-ADEC-45F0-9B4D-7B8C6423A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DE8F6CA-C29D-4B9C-8EE6-96F578A78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3513F0-595E-4AAE-9B31-B978BE1AC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B776AF8-A4A1-478A-8154-3BB3F342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3A71AB5-A3EB-4D73-96C5-77283451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A20BD72-F021-4337-A50B-51170BFB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A66E4-3ED8-42A7-BB0E-0B2A133A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A1B4192-F915-4D23-9D1B-A149BEC9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6755581-62F0-48D5-B77D-923D8BF4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048C3F4-38A7-4A8C-97F6-3B43E96B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4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E989F74-B512-498C-8456-76EA3612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C8F202A-7169-4474-AF65-29591AB4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D6A7B5C-1F68-47C2-AB64-ED3CD59C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9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36F832-0EFE-4138-9B1A-8364F768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EAC7F0-4933-46D4-A704-8886A2BB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66F01CB-0B12-486C-AC40-5F8C847D9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5C60CC1-648C-4F33-B50A-8F88E43F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0278063-76FB-40F3-A652-3A7C31BE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F3B0D41-2967-4629-AC9B-C3B9AF86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5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3F7B0-0418-43ED-9891-CC26A8BD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8A288B6-1EFA-4BB6-9916-261870662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B6AF97-BD3B-44CD-ADA7-B411A5E3D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1072F7-581F-4AEF-97F2-6AA52777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2729EA-F89C-45DD-A321-15DC4F7E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D38D8F1-CD1D-46BE-8CAD-5DEEF227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9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449C276-4940-42A5-98D7-B60B607D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F2CE92-AE33-445D-96A1-EC42FB8E7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C1D683-6D32-47A4-9061-7E6BE336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AB15-23EE-4DD7-A75A-6E47AC77FEA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1181C2-E123-43EC-9B03-4E837D373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99FDB0-9647-4E63-886A-DF9AAD147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B0F5-8128-453D-AA55-13EDD626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0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382D11-2417-4212-B2BC-5FF8CB62F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Od odgovornosti pojedinca do odgovornosti sustava: integrirani pristup zaštiti djece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8DD621E-E361-405D-ACD7-A7EB553CF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087" y="4553151"/>
            <a:ext cx="9144000" cy="14851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doc.dr.sc. Toni Maglica, socijalni pedagog</a:t>
            </a:r>
          </a:p>
          <a:p>
            <a:r>
              <a:rPr lang="hr-HR" dirty="0"/>
              <a:t>Sveučilište u Splitu</a:t>
            </a:r>
          </a:p>
          <a:p>
            <a:r>
              <a:rPr lang="hr-HR" dirty="0"/>
              <a:t>Filozofski fakultet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7C88EC-EF97-4275-B7A8-7D826912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79" y="4598289"/>
            <a:ext cx="1475508" cy="13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856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F0AF168-8C97-440A-B0B0-F1607419B1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82" y="448594"/>
            <a:ext cx="9727782" cy="5714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91A2161-D50A-498F-8306-DE59EA5CB3BF}"/>
              </a:ext>
            </a:extLst>
          </p:cNvPr>
          <p:cNvSpPr txBox="1"/>
          <p:nvPr/>
        </p:nvSpPr>
        <p:spPr>
          <a:xfrm>
            <a:off x="5317147" y="6326930"/>
            <a:ext cx="57105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Bouillet i Maglica, 2024,prilagođeno </a:t>
            </a:r>
            <a:r>
              <a:rPr lang="hr-HR" dirty="0" err="1"/>
              <a:t>Mrazek</a:t>
            </a:r>
            <a:r>
              <a:rPr lang="hr-HR" dirty="0"/>
              <a:t> i </a:t>
            </a:r>
            <a:r>
              <a:rPr lang="hr-HR" dirty="0" err="1"/>
              <a:t>Hagerty</a:t>
            </a:r>
            <a:r>
              <a:rPr lang="hr-HR" dirty="0"/>
              <a:t>, 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292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2FCD5-EDE3-4712-9409-1B7CA857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86342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>
                <a:solidFill>
                  <a:schemeClr val="bg1"/>
                </a:solidFill>
              </a:rPr>
              <a:t>Je li to izvedivo?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D4E901-6D76-4004-9113-216936595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934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6CD15698-17B5-49B7-ABC0-610ED574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91988">
            <a:off x="252485" y="3420799"/>
            <a:ext cx="444817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9CB05A-9CD2-42CE-B765-63F711A2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" y="5555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Primjer iz prakse</a:t>
            </a:r>
            <a:r>
              <a:rPr lang="hr-HR" dirty="0">
                <a:solidFill>
                  <a:schemeClr val="bg1"/>
                </a:solidFill>
              </a:rPr>
              <a:t>…</a:t>
            </a:r>
            <a:r>
              <a:rPr lang="hr-HR" i="1" dirty="0">
                <a:solidFill>
                  <a:schemeClr val="bg1"/>
                </a:solidFill>
              </a:rPr>
              <a:t>ne treba ići daleko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3E76DA9-87CF-4128-A27B-3FEE27654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25624" y="919162"/>
            <a:ext cx="5157787" cy="823912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Split 70te, 80te, 90te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33EB789-8CBB-4A76-83E4-6F8DBFD8C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890" y="1895475"/>
            <a:ext cx="5157787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problematika ovisnosti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heroin i druga sredstva ovisnosti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grad slučaj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61F46516-A747-4C05-9D69-E020E253F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5651" y="1011593"/>
            <a:ext cx="5183188" cy="639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/>
              <a:t>…nekoliko godina kasnije…</a:t>
            </a:r>
            <a:endParaRPr lang="en-GB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3EDABAC-6660-43A9-894B-3BCE37661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890" y="1870777"/>
            <a:ext cx="7504807" cy="45313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GRAD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Prevencija (na 3 razine)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err="1"/>
              <a:t>Outreach</a:t>
            </a:r>
            <a:r>
              <a:rPr lang="hr-HR" sz="2400" dirty="0"/>
              <a:t> programi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Komune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err="1"/>
              <a:t>Harm</a:t>
            </a:r>
            <a:r>
              <a:rPr lang="hr-HR" sz="2400" dirty="0"/>
              <a:t> </a:t>
            </a:r>
            <a:r>
              <a:rPr lang="hr-HR" sz="2400" dirty="0" err="1"/>
              <a:t>reduction</a:t>
            </a:r>
            <a:r>
              <a:rPr lang="hr-HR" sz="2400" dirty="0"/>
              <a:t> programi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Udruge (različite, udruge roditelja…)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…..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Uključenost različitih sustava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Jasan i snažan fokus države i drugih donositelja odluka (uz financiranje)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976F2A8-46EF-4C61-A072-78E3BCD7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663" y="3512095"/>
            <a:ext cx="4921063" cy="20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3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9B030C-755F-455F-8D36-84FE338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Malo o suradnji…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D4E353-7412-4941-BAC3-1F345906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3720" cy="1603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Zajednički rad, zajedničko rješavanje otvorenih pitanja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Ne događa se sama po sebi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Traži namjeru, posvećenost, ulaganje: vremena, energije, komunikacije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3A5AF00-6DBF-4895-B5B1-7A5CCC1854DD}"/>
              </a:ext>
            </a:extLst>
          </p:cNvPr>
          <p:cNvSpPr txBox="1"/>
          <p:nvPr/>
        </p:nvSpPr>
        <p:spPr>
          <a:xfrm>
            <a:off x="838200" y="3457257"/>
            <a:ext cx="103174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Umrežena suradnja: </a:t>
            </a:r>
          </a:p>
          <a:p>
            <a:r>
              <a:rPr lang="hr-HR" sz="2400" dirty="0"/>
              <a:t>• Što „oni“ mogu učiniti da „mi“ učinkovitije radimo?</a:t>
            </a:r>
          </a:p>
          <a:p>
            <a:r>
              <a:rPr lang="hr-HR" sz="2400" dirty="0"/>
              <a:t>• Što „mi“ možemo učiniti za „njih“ da oni učinkovitije rade?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61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6EBC9D-5E02-4012-A549-95EFE75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10615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tx1"/>
                </a:solidFill>
              </a:rPr>
              <a:t>Učinkovitost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međuresorne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suradnje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prepoznaje</a:t>
            </a:r>
            <a:r>
              <a:rPr lang="en-GB" sz="4000" b="1" dirty="0">
                <a:solidFill>
                  <a:schemeClr val="tx1"/>
                </a:solidFill>
              </a:rPr>
              <a:t> se</a:t>
            </a:r>
            <a:r>
              <a:rPr lang="hr-HR" sz="4000" b="1" dirty="0">
                <a:solidFill>
                  <a:schemeClr val="tx1"/>
                </a:solidFill>
              </a:rPr>
              <a:t>: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6FC749-1094-4FA2-A53F-309F4874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42600" cy="446341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• </a:t>
            </a:r>
            <a:r>
              <a:rPr lang="en-GB" dirty="0" err="1">
                <a:solidFill>
                  <a:schemeClr val="bg1"/>
                </a:solidFill>
              </a:rPr>
              <a:t>usmjerenost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dobrobit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djeteta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umjesto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odnos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institucija</a:t>
            </a:r>
            <a:r>
              <a:rPr lang="en-GB" dirty="0">
                <a:solidFill>
                  <a:schemeClr val="bg1"/>
                </a:solidFill>
              </a:rPr>
              <a:t>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• </a:t>
            </a:r>
            <a:r>
              <a:rPr lang="en-GB" dirty="0" err="1">
                <a:solidFill>
                  <a:schemeClr val="bg1"/>
                </a:solidFill>
              </a:rPr>
              <a:t>jednostavna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brza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razmjena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informacija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elektronička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pošta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• </a:t>
            </a:r>
            <a:r>
              <a:rPr lang="en-GB" dirty="0" err="1">
                <a:solidFill>
                  <a:schemeClr val="bg1"/>
                </a:solidFill>
              </a:rPr>
              <a:t>između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ovlaštenih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dionika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• </a:t>
            </a:r>
            <a:r>
              <a:rPr lang="en-GB" dirty="0" err="1">
                <a:solidFill>
                  <a:schemeClr val="bg1"/>
                </a:solidFill>
              </a:rPr>
              <a:t>međuprofesionalno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međuresorno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razumijevanje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uvažavanje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povjerenje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• </a:t>
            </a:r>
            <a:r>
              <a:rPr lang="en-GB" dirty="0" err="1">
                <a:solidFill>
                  <a:schemeClr val="bg1"/>
                </a:solidFill>
              </a:rPr>
              <a:t>racionalno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korištenje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zajedničkih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err="1">
                <a:solidFill>
                  <a:schemeClr val="bg1"/>
                </a:solidFill>
              </a:rPr>
              <a:t>resursa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uključujući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što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preklapanja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broja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razgovora</a:t>
            </a:r>
            <a:r>
              <a:rPr lang="en-GB" dirty="0">
                <a:solidFill>
                  <a:schemeClr val="bg1"/>
                </a:solidFill>
              </a:rPr>
              <a:t> s </a:t>
            </a:r>
            <a:r>
              <a:rPr lang="en-GB" dirty="0" err="1">
                <a:solidFill>
                  <a:schemeClr val="bg1"/>
                </a:solidFill>
              </a:rPr>
              <a:t>djetetom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• </a:t>
            </a:r>
            <a:r>
              <a:rPr lang="en-GB" dirty="0" err="1">
                <a:solidFill>
                  <a:schemeClr val="bg1"/>
                </a:solidFill>
              </a:rPr>
              <a:t>koordinirano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djelovanje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svih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resora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organizacija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civilnog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društva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vidljivo</a:t>
            </a:r>
            <a:r>
              <a:rPr lang="en-GB" dirty="0">
                <a:solidFill>
                  <a:schemeClr val="bg1"/>
                </a:solidFill>
              </a:rPr>
              <a:t> u </a:t>
            </a:r>
            <a:r>
              <a:rPr lang="en-GB" dirty="0" err="1">
                <a:solidFill>
                  <a:schemeClr val="bg1"/>
                </a:solidFill>
              </a:rPr>
              <a:t>integriranju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usluga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• </a:t>
            </a:r>
            <a:r>
              <a:rPr lang="en-GB" dirty="0" err="1">
                <a:solidFill>
                  <a:schemeClr val="bg1"/>
                </a:solidFill>
              </a:rPr>
              <a:t>evaluacija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učinaka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prepoznavanje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dobre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prakse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njeno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unapređenje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06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47810E-E81A-425F-A42F-50C83D10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highlight>
                  <a:srgbClr val="0000FF"/>
                </a:highlight>
              </a:rPr>
              <a:t>Smjernice UNICEF-a</a:t>
            </a:r>
            <a:r>
              <a:rPr lang="hr-HR" b="1" dirty="0">
                <a:solidFill>
                  <a:schemeClr val="bg1"/>
                </a:solidFill>
              </a:rPr>
              <a:t>                </a:t>
            </a:r>
            <a:r>
              <a:rPr lang="hr-HR" dirty="0">
                <a:solidFill>
                  <a:schemeClr val="bg1"/>
                </a:solidFill>
              </a:rPr>
              <a:t>(Ajduković, 2021)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72E58D-CC6F-4D12-BE9C-84172DCEE2C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hr-HR" dirty="0"/>
              <a:t>Definirati vrijednosni okvir međuresorne suradnje</a:t>
            </a:r>
          </a:p>
          <a:p>
            <a:pPr marL="514350" indent="-514350">
              <a:buAutoNum type="arabicPeriod"/>
            </a:pPr>
            <a:r>
              <a:rPr lang="hr-HR" dirty="0"/>
              <a:t>Unaprijediti konceptualne i zakonodavne aspekte </a:t>
            </a:r>
            <a:r>
              <a:rPr lang="hr-HR" dirty="0" err="1"/>
              <a:t>m.s</a:t>
            </a:r>
            <a:r>
              <a:rPr lang="hr-HR" dirty="0"/>
              <a:t>.</a:t>
            </a:r>
          </a:p>
          <a:p>
            <a:pPr marL="514350" indent="-514350">
              <a:buAutoNum type="arabicPeriod"/>
            </a:pPr>
            <a:r>
              <a:rPr lang="hr-HR" dirty="0"/>
              <a:t>Riješiti pitanja razmjene i protoka informacija među </a:t>
            </a:r>
            <a:r>
              <a:rPr lang="hr-HR" dirty="0" err="1"/>
              <a:t>resorime</a:t>
            </a:r>
            <a:endParaRPr lang="hr-HR" dirty="0"/>
          </a:p>
          <a:p>
            <a:pPr marL="514350" indent="-514350">
              <a:buAutoNum type="arabicPeriod"/>
            </a:pPr>
            <a:r>
              <a:rPr lang="hr-HR" dirty="0"/>
              <a:t>Unaprijedili organizacijske pretpostavke djelovanja</a:t>
            </a:r>
          </a:p>
          <a:p>
            <a:pPr marL="514350" indent="-514350">
              <a:buAutoNum type="arabicPeriod"/>
            </a:pPr>
            <a:r>
              <a:rPr lang="hr-HR" dirty="0"/>
              <a:t>Podizati kompetencije svih sudionika „lanca” </a:t>
            </a:r>
            <a:r>
              <a:rPr lang="hr-HR" dirty="0" err="1"/>
              <a:t>m.s</a:t>
            </a:r>
            <a:r>
              <a:rPr lang="hr-HR" dirty="0"/>
              <a:t>. u zaštiti djece</a:t>
            </a:r>
          </a:p>
          <a:p>
            <a:pPr marL="514350" indent="-514350">
              <a:buAutoNum type="arabicPeriod"/>
            </a:pPr>
            <a:r>
              <a:rPr lang="hr-HR" dirty="0"/>
              <a:t>Unaprijediti rad koordinacijskih tijela</a:t>
            </a:r>
          </a:p>
          <a:p>
            <a:pPr marL="514350" indent="-514350">
              <a:buAutoNum type="arabicPeriod"/>
            </a:pPr>
            <a:r>
              <a:rPr lang="hr-HR" dirty="0"/>
              <a:t>Razviti strategiju zajedničkog medijskog djelovanja</a:t>
            </a:r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11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C64E51-1539-4375-8163-740D56DC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i="1" dirty="0">
                <a:solidFill>
                  <a:schemeClr val="bg1"/>
                </a:solidFill>
              </a:rPr>
              <a:t>Najbolji interes i z</a:t>
            </a:r>
            <a:r>
              <a:rPr lang="en-GB" sz="2400" b="1" i="1" dirty="0" err="1">
                <a:solidFill>
                  <a:schemeClr val="bg1"/>
                </a:solidFill>
              </a:rPr>
              <a:t>aštita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djece</a:t>
            </a:r>
            <a:r>
              <a:rPr lang="hr-HR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>
                <a:solidFill>
                  <a:schemeClr val="bg1"/>
                </a:solidFill>
              </a:rPr>
              <a:t>–</a:t>
            </a:r>
            <a:r>
              <a:rPr lang="hr-HR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ugrađen</a:t>
            </a:r>
            <a:r>
              <a:rPr lang="hr-HR" sz="2400" b="1" i="1" dirty="0">
                <a:solidFill>
                  <a:schemeClr val="bg1"/>
                </a:solidFill>
              </a:rPr>
              <a:t>i</a:t>
            </a:r>
            <a:r>
              <a:rPr lang="en-GB" sz="2400" b="1" i="1" dirty="0">
                <a:solidFill>
                  <a:schemeClr val="bg1"/>
                </a:solidFill>
              </a:rPr>
              <a:t> u </a:t>
            </a:r>
            <a:r>
              <a:rPr lang="en-GB" sz="2400" b="1" i="1" dirty="0" err="1">
                <a:solidFill>
                  <a:schemeClr val="bg1"/>
                </a:solidFill>
              </a:rPr>
              <a:t>kulturu</a:t>
            </a:r>
            <a:r>
              <a:rPr lang="en-GB" sz="2400" b="1" i="1" dirty="0">
                <a:solidFill>
                  <a:schemeClr val="bg1"/>
                </a:solidFill>
              </a:rPr>
              <a:t>, </a:t>
            </a:r>
            <a:r>
              <a:rPr lang="en-GB" sz="2400" b="1" i="1" dirty="0" err="1">
                <a:solidFill>
                  <a:schemeClr val="bg1"/>
                </a:solidFill>
              </a:rPr>
              <a:t>procese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i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vrijednosti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sustava</a:t>
            </a:r>
            <a:r>
              <a:rPr lang="en-GB" sz="2400" b="1" i="1" dirty="0">
                <a:solidFill>
                  <a:schemeClr val="bg1"/>
                </a:solidFill>
              </a:rPr>
              <a:t>.</a:t>
            </a:r>
            <a:endParaRPr lang="hr-HR" sz="2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r-HR" sz="2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400" dirty="0">
                <a:solidFill>
                  <a:schemeClr val="bg1"/>
                </a:solidFill>
              </a:rPr>
              <a:t>***</a:t>
            </a:r>
          </a:p>
          <a:p>
            <a:pPr marL="0" indent="0" algn="ctr">
              <a:buNone/>
            </a:pPr>
            <a:r>
              <a:rPr lang="en-GB" sz="2400" b="1" i="1" dirty="0" err="1">
                <a:solidFill>
                  <a:schemeClr val="bg1"/>
                </a:solidFill>
              </a:rPr>
              <a:t>Nijedan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stručnjak</a:t>
            </a:r>
            <a:r>
              <a:rPr lang="en-GB" sz="2400" b="1" i="1" dirty="0">
                <a:solidFill>
                  <a:schemeClr val="bg1"/>
                </a:solidFill>
              </a:rPr>
              <a:t> ne </a:t>
            </a:r>
            <a:r>
              <a:rPr lang="en-GB" sz="2400" b="1" i="1" dirty="0" err="1">
                <a:solidFill>
                  <a:schemeClr val="bg1"/>
                </a:solidFill>
              </a:rPr>
              <a:t>može</a:t>
            </a:r>
            <a:r>
              <a:rPr lang="hr-HR" sz="2400" b="1" i="1" dirty="0">
                <a:solidFill>
                  <a:schemeClr val="bg1"/>
                </a:solidFill>
              </a:rPr>
              <a:t> sam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zaštititi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dijete</a:t>
            </a:r>
            <a:r>
              <a:rPr lang="en-GB" sz="2400" b="1" i="1" dirty="0">
                <a:solidFill>
                  <a:schemeClr val="bg1"/>
                </a:solidFill>
              </a:rPr>
              <a:t>; </a:t>
            </a:r>
            <a:endParaRPr lang="hr-HR" sz="2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400" b="1" i="1" dirty="0" err="1">
                <a:solidFill>
                  <a:schemeClr val="bg1"/>
                </a:solidFill>
              </a:rPr>
              <a:t>sigurnost</a:t>
            </a:r>
            <a:r>
              <a:rPr lang="en-GB" sz="2400" b="1" i="1" dirty="0">
                <a:solidFill>
                  <a:schemeClr val="bg1"/>
                </a:solidFill>
              </a:rPr>
              <a:t> se </a:t>
            </a:r>
            <a:r>
              <a:rPr lang="en-GB" sz="2400" b="1" i="1" dirty="0" err="1">
                <a:solidFill>
                  <a:schemeClr val="bg1"/>
                </a:solidFill>
              </a:rPr>
              <a:t>stvara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zajedničkim</a:t>
            </a:r>
            <a:r>
              <a:rPr lang="hr-HR" sz="2400" b="1" i="1" dirty="0">
                <a:solidFill>
                  <a:schemeClr val="bg1"/>
                </a:solidFill>
              </a:rPr>
              <a:t>, </a:t>
            </a:r>
            <a:r>
              <a:rPr lang="hr-HR" sz="2400" b="1" i="1" dirty="0" err="1">
                <a:solidFill>
                  <a:schemeClr val="bg1"/>
                </a:solidFill>
              </a:rPr>
              <a:t>koordniniranim</a:t>
            </a:r>
            <a:r>
              <a:rPr lang="hr-HR" sz="2400" b="1" i="1" dirty="0">
                <a:solidFill>
                  <a:schemeClr val="bg1"/>
                </a:solidFill>
              </a:rPr>
              <a:t>, sustavnim, sveobuhvatnim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djelovanjem</a:t>
            </a:r>
            <a:r>
              <a:rPr lang="hr-HR" sz="2400" b="1" i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hr-HR" sz="2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400" b="1" i="1" dirty="0">
                <a:solidFill>
                  <a:schemeClr val="bg1"/>
                </a:solidFill>
              </a:rPr>
              <a:t>***</a:t>
            </a:r>
          </a:p>
          <a:p>
            <a:pPr marL="0" indent="0" algn="ctr">
              <a:buNone/>
            </a:pP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Samo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zajedno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možemo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stvarati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sigurno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i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podržavajuće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okruženje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za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svako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dijete</a:t>
            </a:r>
            <a:r>
              <a:rPr lang="en-GB" sz="2400" b="1" i="1" dirty="0">
                <a:solidFill>
                  <a:schemeClr val="bg1"/>
                </a:solidFill>
                <a:highlight>
                  <a:srgbClr val="0000FF"/>
                </a:highlight>
              </a:rPr>
              <a:t>.</a:t>
            </a:r>
          </a:p>
          <a:p>
            <a:pPr marL="0" indent="0" algn="ctr">
              <a:buNone/>
            </a:pPr>
            <a:endParaRPr lang="en-GB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94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D32A6F-8551-4340-A52E-29BBAD4F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</a:rPr>
              <a:t>Hvala na svemu što radite i sretno </a:t>
            </a:r>
            <a:r>
              <a:rPr lang="hr-HR" sz="54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3B5BF5B-E24B-464B-A648-4DD080B6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168" y="2051178"/>
            <a:ext cx="6227307" cy="404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B61198A-BAD1-4C6F-8C67-6E92F33DDD3C}"/>
              </a:ext>
            </a:extLst>
          </p:cNvPr>
          <p:cNvSpPr txBox="1"/>
          <p:nvPr/>
        </p:nvSpPr>
        <p:spPr>
          <a:xfrm>
            <a:off x="4733925" y="6262042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tmaglica@ffst.hr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8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ednakokračni trokut 1">
            <a:extLst>
              <a:ext uri="{FF2B5EF4-FFF2-40B4-BE49-F238E27FC236}">
                <a16:creationId xmlns:a16="http://schemas.microsoft.com/office/drawing/2014/main" id="{D8C116CE-E95D-4D40-A853-EBC8DB61FFB2}"/>
              </a:ext>
            </a:extLst>
          </p:cNvPr>
          <p:cNvSpPr/>
          <p:nvPr/>
        </p:nvSpPr>
        <p:spPr>
          <a:xfrm>
            <a:off x="4984376" y="4858872"/>
            <a:ext cx="2026023" cy="1371600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3" name="Znak oduzimanja 2">
            <a:extLst>
              <a:ext uri="{FF2B5EF4-FFF2-40B4-BE49-F238E27FC236}">
                <a16:creationId xmlns:a16="http://schemas.microsoft.com/office/drawing/2014/main" id="{30B4AB1D-B79B-42B8-A3E6-25BBC8B79305}"/>
              </a:ext>
            </a:extLst>
          </p:cNvPr>
          <p:cNvSpPr/>
          <p:nvPr/>
        </p:nvSpPr>
        <p:spPr>
          <a:xfrm rot="883136">
            <a:off x="1147482" y="3841378"/>
            <a:ext cx="9897035" cy="1667435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98B25AD-921E-4CDF-B333-BFA07DDE3964}"/>
              </a:ext>
            </a:extLst>
          </p:cNvPr>
          <p:cNvSpPr txBox="1"/>
          <p:nvPr/>
        </p:nvSpPr>
        <p:spPr>
          <a:xfrm rot="942451">
            <a:off x="7557247" y="3643826"/>
            <a:ext cx="2339788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Odgovornost sustava</a:t>
            </a:r>
          </a:p>
          <a:p>
            <a:pPr algn="ctr"/>
            <a:endParaRPr lang="en-GB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59F4000-3CC3-4B89-9CD0-D613B281F953}"/>
              </a:ext>
            </a:extLst>
          </p:cNvPr>
          <p:cNvSpPr txBox="1"/>
          <p:nvPr/>
        </p:nvSpPr>
        <p:spPr>
          <a:xfrm rot="929274">
            <a:off x="2868706" y="2415662"/>
            <a:ext cx="2339788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Odgovornost pojedinca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76910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15BB0-38FF-44B1-A9DD-7A96538E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" y="553384"/>
            <a:ext cx="11178987" cy="19208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Suradnja/partnerstvo sustava – </a:t>
            </a:r>
            <a:br>
              <a:rPr lang="hr-HR" b="1" dirty="0">
                <a:solidFill>
                  <a:schemeClr val="tx1"/>
                </a:solidFill>
              </a:rPr>
            </a:br>
            <a:r>
              <a:rPr lang="hr-HR" b="1" dirty="0">
                <a:solidFill>
                  <a:schemeClr val="tx1"/>
                </a:solidFill>
              </a:rPr>
              <a:t>temelj integriranosti i učinkovitosti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25EF60-61A3-4B1F-AB4C-92F77BAED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63983"/>
            <a:ext cx="10515600" cy="363065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izbjegavanje odgovornosti („nije to naše”)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„svojatanje područja” („to je naše”)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neprofesionalna komunikacija ili </a:t>
            </a:r>
            <a:r>
              <a:rPr lang="hr-HR" dirty="0" err="1">
                <a:solidFill>
                  <a:schemeClr val="bg1"/>
                </a:solidFill>
              </a:rPr>
              <a:t>nekomuniciranje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međusobno optuživanje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bespomoćnost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„nemam pravno uporište”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nedostatak ljudi, resursa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</a:rPr>
              <a:t>n</a:t>
            </a:r>
            <a:r>
              <a:rPr lang="en-GB" dirty="0" err="1">
                <a:solidFill>
                  <a:schemeClr val="bg1"/>
                </a:solidFill>
              </a:rPr>
              <a:t>erealna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uzajamna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očekivanja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B26298-29BF-4B08-A83A-4E26272DF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3344574"/>
            <a:ext cx="2770092" cy="265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93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825EF14-0CB4-4CFF-81E0-7CCB9C01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08" y="319766"/>
            <a:ext cx="8312727" cy="621846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4B8E535-A353-4068-9B02-283B4AD0FB84}"/>
              </a:ext>
            </a:extLst>
          </p:cNvPr>
          <p:cNvSpPr txBox="1"/>
          <p:nvPr/>
        </p:nvSpPr>
        <p:spPr>
          <a:xfrm rot="16200000">
            <a:off x="-933892" y="2863559"/>
            <a:ext cx="356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Z A Š T O ?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CBD317B-1077-43E8-A8F7-112DC37C309B}"/>
              </a:ext>
            </a:extLst>
          </p:cNvPr>
          <p:cNvSpPr txBox="1"/>
          <p:nvPr/>
        </p:nvSpPr>
        <p:spPr>
          <a:xfrm>
            <a:off x="8487783" y="6168902"/>
            <a:ext cx="189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(Ajduković, 2021)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077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D2AF4332-97EE-4599-973A-6457F0D63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387986"/>
              </p:ext>
            </p:extLst>
          </p:nvPr>
        </p:nvGraphicFramePr>
        <p:xfrm>
          <a:off x="761999" y="1129554"/>
          <a:ext cx="11035553" cy="504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lačić: četverosmjerna strelica 4">
            <a:extLst>
              <a:ext uri="{FF2B5EF4-FFF2-40B4-BE49-F238E27FC236}">
                <a16:creationId xmlns:a16="http://schemas.microsoft.com/office/drawing/2014/main" id="{A55D4B52-A462-4528-B22A-1AAD1BFB9A85}"/>
              </a:ext>
            </a:extLst>
          </p:cNvPr>
          <p:cNvSpPr/>
          <p:nvPr/>
        </p:nvSpPr>
        <p:spPr>
          <a:xfrm>
            <a:off x="4533288" y="2212206"/>
            <a:ext cx="3332630" cy="2882106"/>
          </a:xfrm>
          <a:prstGeom prst="quad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ZAŠTITA DJECE</a:t>
            </a:r>
            <a:endParaRPr lang="en-GB" sz="2800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156709A-EBA9-4D92-AD89-B32D2EA510AE}"/>
              </a:ext>
            </a:extLst>
          </p:cNvPr>
          <p:cNvSpPr txBox="1"/>
          <p:nvPr/>
        </p:nvSpPr>
        <p:spPr>
          <a:xfrm rot="16200000">
            <a:off x="-74875" y="2796988"/>
            <a:ext cx="2689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T K O ?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94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C56971-61EF-446D-8D85-ED19F892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Što može i mora pojedinac?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E6CA2E-E0CE-45E2-9449-BF932771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b="1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Osobna odgovornost: 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s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vaki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član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društva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;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prepoznavanj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e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i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prijav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a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zlostavljanja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 (edukacija i osvještavanje zajednice)</a:t>
            </a:r>
            <a:endParaRPr lang="en-GB" b="0" i="0" dirty="0">
              <a:solidFill>
                <a:schemeClr val="bg1"/>
              </a:solidFill>
              <a:effectLst/>
              <a:latin typeface="fkGroteskNeue"/>
            </a:endParaRP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b="1" i="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Profesionalna</a:t>
            </a:r>
            <a:r>
              <a:rPr lang="en-GB" b="1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 </a:t>
            </a:r>
            <a:r>
              <a:rPr lang="hr-HR" b="1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odgovornost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: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etika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 struke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i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zakonske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obvez</a:t>
            </a:r>
            <a:r>
              <a:rPr lang="hr-HR" b="0" i="0" dirty="0">
                <a:solidFill>
                  <a:schemeClr val="bg1"/>
                </a:solidFill>
                <a:effectLst/>
                <a:latin typeface="fkGroteskNeue"/>
              </a:rPr>
              <a:t>e</a:t>
            </a:r>
            <a:r>
              <a:rPr lang="en-GB" b="0" i="0" dirty="0">
                <a:solidFill>
                  <a:schemeClr val="bg1"/>
                </a:solidFill>
                <a:effectLst/>
                <a:latin typeface="fkGroteskNeue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fkGroteskNeue"/>
              </a:rPr>
              <a:t>djelovanja</a:t>
            </a:r>
            <a:endParaRPr lang="hr-HR" b="0" i="0" dirty="0">
              <a:solidFill>
                <a:schemeClr val="bg1"/>
              </a:solidFill>
              <a:effectLst/>
              <a:latin typeface="fkGroteskNeue"/>
            </a:endParaRP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  <a:highlight>
                  <a:srgbClr val="0000FF"/>
                </a:highlight>
                <a:latin typeface="fkGroteskNeue"/>
              </a:rPr>
              <a:t>S</a:t>
            </a:r>
            <a:r>
              <a:rPr lang="en-GB" b="1" i="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talno</a:t>
            </a:r>
            <a:r>
              <a:rPr lang="en-GB" b="1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usavršavanje</a:t>
            </a:r>
            <a:r>
              <a:rPr lang="hr-HR" b="1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: </a:t>
            </a:r>
            <a:r>
              <a:rPr lang="hr-HR" i="0" dirty="0">
                <a:solidFill>
                  <a:schemeClr val="bg1"/>
                </a:solidFill>
                <a:effectLst/>
                <a:latin typeface="fkGroteskNeue"/>
              </a:rPr>
              <a:t>kontinuirano, rad na znanjima, vještinama, informacijama</a:t>
            </a: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  <a:highlight>
                  <a:srgbClr val="0000FF"/>
                </a:highlight>
                <a:latin typeface="fkGroteskNeue"/>
              </a:rPr>
              <a:t>Supervizija: </a:t>
            </a:r>
            <a:r>
              <a:rPr lang="hr-HR" dirty="0">
                <a:solidFill>
                  <a:schemeClr val="bg1"/>
                </a:solidFill>
                <a:latin typeface="fkGroteskNeue"/>
              </a:rPr>
              <a:t>rad na sebi </a:t>
            </a:r>
            <a:r>
              <a:rPr lang="hr-HR" sz="2400" dirty="0">
                <a:solidFill>
                  <a:schemeClr val="bg1"/>
                </a:solidFill>
                <a:latin typeface="fkGroteskNeue"/>
              </a:rPr>
              <a:t>/</a:t>
            </a:r>
            <a:r>
              <a:rPr lang="hr-HR" sz="2400" i="1" dirty="0">
                <a:solidFill>
                  <a:schemeClr val="bg1"/>
                </a:solidFill>
                <a:latin typeface="fkGroteskNeue"/>
              </a:rPr>
              <a:t>djeca su dobro koliko su dobro odrasli oko njih</a:t>
            </a:r>
            <a:r>
              <a:rPr lang="hr-HR" sz="2400" dirty="0">
                <a:solidFill>
                  <a:schemeClr val="bg1"/>
                </a:solidFill>
                <a:latin typeface="fkGroteskNeue"/>
              </a:rPr>
              <a:t>/</a:t>
            </a:r>
            <a:endParaRPr lang="hr-HR" sz="2400" i="0" dirty="0">
              <a:solidFill>
                <a:schemeClr val="bg1"/>
              </a:solidFill>
              <a:effectLst/>
              <a:latin typeface="fkGroteskNeue"/>
            </a:endParaRP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b="1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fkGroteskNeue"/>
              </a:rPr>
              <a:t>Lobiranje: </a:t>
            </a:r>
            <a:r>
              <a:rPr lang="hr-HR" i="0" dirty="0">
                <a:solidFill>
                  <a:schemeClr val="bg1"/>
                </a:solidFill>
                <a:effectLst/>
                <a:latin typeface="fkGroteskNeue"/>
              </a:rPr>
              <a:t>zagovaranje pozitivnih promjena</a:t>
            </a:r>
            <a:endParaRPr lang="en-GB" i="0" dirty="0">
              <a:solidFill>
                <a:schemeClr val="bg1"/>
              </a:solidFill>
              <a:effectLst/>
              <a:latin typeface="fkGroteskNeue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01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BD46C9-8F5A-45DA-B47E-2E137F60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2319"/>
            <a:ext cx="105156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400" i="1" dirty="0" err="1">
                <a:solidFill>
                  <a:schemeClr val="bg1"/>
                </a:solidFill>
              </a:rPr>
              <a:t>Individualna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odgovornost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svakog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građanina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i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stručnjaka</a:t>
            </a:r>
            <a:r>
              <a:rPr lang="hr-HR" sz="4400" i="1" dirty="0">
                <a:solidFill>
                  <a:schemeClr val="bg1"/>
                </a:solidFill>
              </a:rPr>
              <a:t> je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ključn</a:t>
            </a:r>
            <a:r>
              <a:rPr lang="hr-HR" sz="4400" i="1" dirty="0">
                <a:solidFill>
                  <a:schemeClr val="bg1"/>
                </a:solidFill>
              </a:rPr>
              <a:t>a</a:t>
            </a:r>
            <a:r>
              <a:rPr lang="en-GB" sz="4400" i="1" dirty="0">
                <a:solidFill>
                  <a:schemeClr val="bg1"/>
                </a:solidFill>
              </a:rPr>
              <a:t>, </a:t>
            </a:r>
            <a:br>
              <a:rPr lang="hr-HR" sz="4400" i="1" dirty="0">
                <a:solidFill>
                  <a:schemeClr val="bg1"/>
                </a:solidFill>
              </a:rPr>
            </a:br>
            <a:r>
              <a:rPr lang="en-GB" sz="4400" i="1" dirty="0">
                <a:solidFill>
                  <a:schemeClr val="bg1"/>
                </a:solidFill>
              </a:rPr>
              <a:t>no </a:t>
            </a:r>
            <a:r>
              <a:rPr lang="en-GB" sz="4400" i="1" dirty="0" err="1">
                <a:solidFill>
                  <a:schemeClr val="bg1"/>
                </a:solidFill>
              </a:rPr>
              <a:t>samo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sustavni</a:t>
            </a:r>
            <a:r>
              <a:rPr lang="en-GB" sz="4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4400" b="1" i="1" dirty="0" err="1">
                <a:solidFill>
                  <a:schemeClr val="bg1"/>
                </a:solidFill>
                <a:highlight>
                  <a:srgbClr val="0000FF"/>
                </a:highlight>
              </a:rPr>
              <a:t>pristup</a:t>
            </a:r>
            <a:r>
              <a:rPr lang="hr-HR" sz="4400" b="1" i="1" dirty="0">
                <a:solidFill>
                  <a:schemeClr val="bg1"/>
                </a:solidFill>
                <a:highlight>
                  <a:srgbClr val="0000FF"/>
                </a:highlight>
              </a:rPr>
              <a:t>*</a:t>
            </a:r>
            <a:r>
              <a:rPr lang="en-GB" sz="4400" b="1" i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donosi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dugotrajne</a:t>
            </a:r>
            <a:r>
              <a:rPr lang="en-GB" sz="4400" i="1" dirty="0">
                <a:solidFill>
                  <a:schemeClr val="bg1"/>
                </a:solidFill>
              </a:rPr>
              <a:t> </a:t>
            </a:r>
            <a:r>
              <a:rPr lang="en-GB" sz="4400" i="1" dirty="0" err="1">
                <a:solidFill>
                  <a:schemeClr val="bg1"/>
                </a:solidFill>
              </a:rPr>
              <a:t>rezultate</a:t>
            </a:r>
            <a:r>
              <a:rPr lang="en-GB" sz="44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9C2538-A724-4C9E-A196-F39E877A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132388"/>
            <a:ext cx="10515600" cy="150018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*Jasan, fokusiran, posvećen, sveobuhvatan, složen, koordiniran, paralelan, podržan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5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3ACECB4-6A0A-4188-8447-6E0B5C480F09}"/>
              </a:ext>
            </a:extLst>
          </p:cNvPr>
          <p:cNvSpPr txBox="1"/>
          <p:nvPr/>
        </p:nvSpPr>
        <p:spPr>
          <a:xfrm>
            <a:off x="806822" y="755290"/>
            <a:ext cx="1077557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Educiranje i osvještavanje javnosti kroz preventivne i javnozdravstvene kampanje, promocija mentalnog zdravlja i dobrobiti</a:t>
            </a:r>
            <a:endParaRPr lang="en-GB" sz="24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74778BD-3B82-40D6-99BC-120AF21F625B}"/>
              </a:ext>
            </a:extLst>
          </p:cNvPr>
          <p:cNvSpPr txBox="1"/>
          <p:nvPr/>
        </p:nvSpPr>
        <p:spPr>
          <a:xfrm>
            <a:off x="806822" y="2263172"/>
            <a:ext cx="10775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Odgoj i obrazovanje </a:t>
            </a:r>
            <a:r>
              <a:rPr lang="hr-HR" sz="2400" dirty="0"/>
              <a:t>(vrtići i škole): preventivno djelovanje (</a:t>
            </a:r>
            <a:r>
              <a:rPr lang="hr-HR" sz="2400" dirty="0" err="1"/>
              <a:t>socio</a:t>
            </a:r>
            <a:r>
              <a:rPr lang="hr-HR" sz="2400" dirty="0"/>
              <a:t>-emocionalne, životne vještine), rano prepoznavanje, rana intervencija…</a:t>
            </a:r>
            <a:endParaRPr lang="en-GB" sz="2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2A0F5A8-77CA-4284-A662-47072AF26AB9}"/>
              </a:ext>
            </a:extLst>
          </p:cNvPr>
          <p:cNvSpPr txBox="1"/>
          <p:nvPr/>
        </p:nvSpPr>
        <p:spPr>
          <a:xfrm>
            <a:off x="806822" y="3836894"/>
            <a:ext cx="10775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Socijalna skrb: </a:t>
            </a:r>
            <a:r>
              <a:rPr lang="hr-HR" sz="2400" dirty="0"/>
              <a:t>podrška obiteljima u riziku, nadzor, spektar socijalnih mjera, specifični tretmani…</a:t>
            </a:r>
            <a:r>
              <a:rPr lang="hr-HR" sz="2400" b="1" dirty="0"/>
              <a:t> </a:t>
            </a:r>
            <a:endParaRPr lang="en-GB" sz="2400" b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FC18A73-6F33-4E29-9ECC-8C2CA757F40B}"/>
              </a:ext>
            </a:extLst>
          </p:cNvPr>
          <p:cNvSpPr txBox="1"/>
          <p:nvPr/>
        </p:nvSpPr>
        <p:spPr>
          <a:xfrm>
            <a:off x="806822" y="5315161"/>
            <a:ext cx="107755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Zdravstvo: </a:t>
            </a:r>
            <a:r>
              <a:rPr lang="hr-HR" sz="2400" dirty="0"/>
              <a:t>javno zdravlje, specifične terapije/tretmani, liječenje </a:t>
            </a:r>
            <a:r>
              <a:rPr lang="hr-HR" sz="2400" b="1" dirty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3072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68966B2-5A3F-4229-80EB-86509A41C650}"/>
              </a:ext>
            </a:extLst>
          </p:cNvPr>
          <p:cNvSpPr txBox="1"/>
          <p:nvPr/>
        </p:nvSpPr>
        <p:spPr>
          <a:xfrm>
            <a:off x="519948" y="3712142"/>
            <a:ext cx="107755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Mediji: </a:t>
            </a:r>
            <a:r>
              <a:rPr lang="hr-HR" sz="2400" dirty="0"/>
              <a:t>senzibiliziranje, informiranje, fokus na pozitivno, primjeri dobrih praksi… </a:t>
            </a:r>
            <a:endParaRPr lang="en-GB" sz="24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8D9B344-251D-44E2-B5CA-78BEE64D4B8A}"/>
              </a:ext>
            </a:extLst>
          </p:cNvPr>
          <p:cNvSpPr txBox="1"/>
          <p:nvPr/>
        </p:nvSpPr>
        <p:spPr>
          <a:xfrm>
            <a:off x="519949" y="2200701"/>
            <a:ext cx="107755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Organizacije civilnoga društva: </a:t>
            </a:r>
            <a:r>
              <a:rPr lang="hr-HR" sz="2400" dirty="0"/>
              <a:t>nadopunjavanje s institucijama, „popunjavanje prostora” u koje država sporije ulazi…  </a:t>
            </a:r>
            <a:endParaRPr lang="en-GB" sz="2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504F01B-08F4-40B6-8D89-BA4E6E022FDD}"/>
              </a:ext>
            </a:extLst>
          </p:cNvPr>
          <p:cNvSpPr txBox="1"/>
          <p:nvPr/>
        </p:nvSpPr>
        <p:spPr>
          <a:xfrm>
            <a:off x="519949" y="668342"/>
            <a:ext cx="10775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Unutarnji poslovi i pravosuđe: </a:t>
            </a:r>
            <a:r>
              <a:rPr lang="hr-HR" sz="2400" dirty="0"/>
              <a:t>sigurnost, represija, adekvatno sankcioniranje (generala prevencija), specifični tretmani…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7918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Prilagođen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4A27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835</Words>
  <Application>Microsoft Office PowerPoint</Application>
  <PresentationFormat>Široki zaslon</PresentationFormat>
  <Paragraphs>103</Paragraphs>
  <Slides>17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fkGroteskNeue</vt:lpstr>
      <vt:lpstr>UniversBook-BoldItalic</vt:lpstr>
      <vt:lpstr>Wingdings</vt:lpstr>
      <vt:lpstr>Tema sustava Office</vt:lpstr>
      <vt:lpstr>Od odgovornosti pojedinca do odgovornosti sustava: integrirani pristup zaštiti djece</vt:lpstr>
      <vt:lpstr>PowerPoint prezentacija</vt:lpstr>
      <vt:lpstr>Suradnja/partnerstvo sustava –  temelj integriranosti i učinkovitosti </vt:lpstr>
      <vt:lpstr>PowerPoint prezentacija</vt:lpstr>
      <vt:lpstr>PowerPoint prezentacija</vt:lpstr>
      <vt:lpstr>Što može i mora pojedinac?</vt:lpstr>
      <vt:lpstr>Individualna odgovornost svakog građanina i stručnjaka je ključna,  no samo sustavni pristup* donosi dugotrajne rezultate.</vt:lpstr>
      <vt:lpstr>PowerPoint prezentacija</vt:lpstr>
      <vt:lpstr>PowerPoint prezentacija</vt:lpstr>
      <vt:lpstr>PowerPoint prezentacija</vt:lpstr>
      <vt:lpstr>Je li to izvedivo?</vt:lpstr>
      <vt:lpstr>Primjer iz prakse…ne treba ići daleko</vt:lpstr>
      <vt:lpstr>Malo o suradnji…</vt:lpstr>
      <vt:lpstr>Učinkovitost međuresorne suradnje prepoznaje se:</vt:lpstr>
      <vt:lpstr>Smjernice UNICEF-a                (Ajduković, 2021)</vt:lpstr>
      <vt:lpstr>PowerPoint prezentacija</vt:lpstr>
      <vt:lpstr>Hvala na svemu što radite i sretno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odgovornosti pojedinca do odgovornosti sustava: integrirani pristup zaštiti djece</dc:title>
  <dc:creator>Toni Maglica</dc:creator>
  <cp:lastModifiedBy>Toni Maglica</cp:lastModifiedBy>
  <cp:revision>33</cp:revision>
  <dcterms:created xsi:type="dcterms:W3CDTF">2025-11-19T10:04:02Z</dcterms:created>
  <dcterms:modified xsi:type="dcterms:W3CDTF">2025-11-20T07:24:07Z</dcterms:modified>
</cp:coreProperties>
</file>